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7" r:id="rId2"/>
    <p:sldMasterId id="2147483669" r:id="rId3"/>
    <p:sldMasterId id="2147483650" r:id="rId4"/>
  </p:sldMasterIdLst>
  <p:notesMasterIdLst>
    <p:notesMasterId r:id="rId71"/>
  </p:notesMasterIdLst>
  <p:handoutMasterIdLst>
    <p:handoutMasterId r:id="rId72"/>
  </p:handoutMasterIdLst>
  <p:sldIdLst>
    <p:sldId id="319" r:id="rId5"/>
    <p:sldId id="327" r:id="rId6"/>
    <p:sldId id="359" r:id="rId7"/>
    <p:sldId id="331" r:id="rId8"/>
    <p:sldId id="333" r:id="rId9"/>
    <p:sldId id="340" r:id="rId10"/>
    <p:sldId id="341" r:id="rId11"/>
    <p:sldId id="337" r:id="rId12"/>
    <p:sldId id="360" r:id="rId13"/>
    <p:sldId id="335" r:id="rId14"/>
    <p:sldId id="365" r:id="rId15"/>
    <p:sldId id="363" r:id="rId16"/>
    <p:sldId id="345" r:id="rId17"/>
    <p:sldId id="346" r:id="rId18"/>
    <p:sldId id="347" r:id="rId19"/>
    <p:sldId id="361" r:id="rId20"/>
    <p:sldId id="357" r:id="rId21"/>
    <p:sldId id="352" r:id="rId22"/>
    <p:sldId id="353" r:id="rId23"/>
    <p:sldId id="350" r:id="rId24"/>
    <p:sldId id="362" r:id="rId25"/>
    <p:sldId id="355" r:id="rId26"/>
    <p:sldId id="349" r:id="rId27"/>
    <p:sldId id="354" r:id="rId28"/>
    <p:sldId id="366" r:id="rId29"/>
    <p:sldId id="367" r:id="rId30"/>
    <p:sldId id="368" r:id="rId31"/>
    <p:sldId id="369" r:id="rId32"/>
    <p:sldId id="370" r:id="rId33"/>
    <p:sldId id="371" r:id="rId34"/>
    <p:sldId id="372" r:id="rId35"/>
    <p:sldId id="373" r:id="rId36"/>
    <p:sldId id="374" r:id="rId37"/>
    <p:sldId id="375" r:id="rId38"/>
    <p:sldId id="376" r:id="rId39"/>
    <p:sldId id="377" r:id="rId40"/>
    <p:sldId id="378" r:id="rId41"/>
    <p:sldId id="379" r:id="rId42"/>
    <p:sldId id="380" r:id="rId43"/>
    <p:sldId id="381" r:id="rId44"/>
    <p:sldId id="382" r:id="rId45"/>
    <p:sldId id="383" r:id="rId46"/>
    <p:sldId id="384" r:id="rId47"/>
    <p:sldId id="385" r:id="rId48"/>
    <p:sldId id="386" r:id="rId49"/>
    <p:sldId id="387" r:id="rId50"/>
    <p:sldId id="388" r:id="rId51"/>
    <p:sldId id="389" r:id="rId52"/>
    <p:sldId id="390" r:id="rId53"/>
    <p:sldId id="391" r:id="rId54"/>
    <p:sldId id="392" r:id="rId55"/>
    <p:sldId id="393" r:id="rId56"/>
    <p:sldId id="394" r:id="rId57"/>
    <p:sldId id="405" r:id="rId58"/>
    <p:sldId id="404" r:id="rId59"/>
    <p:sldId id="406" r:id="rId60"/>
    <p:sldId id="396" r:id="rId61"/>
    <p:sldId id="397" r:id="rId62"/>
    <p:sldId id="400" r:id="rId63"/>
    <p:sldId id="398" r:id="rId64"/>
    <p:sldId id="399" r:id="rId65"/>
    <p:sldId id="407" r:id="rId66"/>
    <p:sldId id="408" r:id="rId67"/>
    <p:sldId id="401" r:id="rId68"/>
    <p:sldId id="402" r:id="rId69"/>
    <p:sldId id="403" r:id="rId70"/>
  </p:sldIdLst>
  <p:sldSz cx="9144000" cy="6858000" type="screen4x3"/>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88D00"/>
    <a:srgbClr val="CE9200"/>
    <a:srgbClr val="081D43"/>
    <a:srgbClr val="0D306D"/>
    <a:srgbClr val="113B87"/>
    <a:srgbClr val="551C00"/>
    <a:srgbClr val="451700"/>
    <a:srgbClr val="39040B"/>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28" autoAdjust="0"/>
    <p:restoredTop sz="63188" autoAdjust="0"/>
  </p:normalViewPr>
  <p:slideViewPr>
    <p:cSldViewPr>
      <p:cViewPr>
        <p:scale>
          <a:sx n="76" d="100"/>
          <a:sy n="76" d="100"/>
        </p:scale>
        <p:origin x="-3744" y="-8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310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slide" Target="slides/slide66.xml"/><Relationship Id="rId71" Type="http://schemas.openxmlformats.org/officeDocument/2006/relationships/notesMaster" Target="notesMasters/notesMaster1.xml"/><Relationship Id="rId72" Type="http://schemas.openxmlformats.org/officeDocument/2006/relationships/handoutMaster" Target="handoutMasters/handoutMaster1.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printerSettings" Target="printerSettings/printerSettings1.bin"/><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4B40DF5-17F0-43C5-A7AE-65A758E8AB63}" type="datetimeFigureOut">
              <a:rPr lang="nl-NL" smtClean="0"/>
              <a:pPr/>
              <a:t>9/25/15</a:t>
            </a:fld>
            <a:endParaRPr lang="nl-NL"/>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0C94D4C-D47E-458F-A0C3-FA2F62645E08}" type="slidenum">
              <a:rPr lang="nl-NL" smtClean="0"/>
              <a:pPr/>
              <a:t>‹#›</a:t>
            </a:fld>
            <a:endParaRPr lang="nl-NL"/>
          </a:p>
        </p:txBody>
      </p:sp>
    </p:spTree>
    <p:extLst>
      <p:ext uri="{BB962C8B-B14F-4D97-AF65-F5344CB8AC3E}">
        <p14:creationId xmlns:p14="http://schemas.microsoft.com/office/powerpoint/2010/main" val="3828618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3AF5C5-53EB-D54F-B5A5-250888D62343}" type="datetimeFigureOut">
              <a:rPr lang="en-US" smtClean="0"/>
              <a:pPr/>
              <a:t>9/25/15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ECC94F-1D87-DE4B-B64C-9FB16BA0EEAF}" type="slidenum">
              <a:rPr lang="en-US" smtClean="0"/>
              <a:pPr/>
              <a:t>‹#›</a:t>
            </a:fld>
            <a:endParaRPr lang="en-US"/>
          </a:p>
        </p:txBody>
      </p:sp>
    </p:spTree>
    <p:extLst>
      <p:ext uri="{BB962C8B-B14F-4D97-AF65-F5344CB8AC3E}">
        <p14:creationId xmlns:p14="http://schemas.microsoft.com/office/powerpoint/2010/main" val="4386187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This afternoon I would like</a:t>
            </a:r>
            <a:r>
              <a:rPr lang="en-US" baseline="0" dirty="0" smtClean="0"/>
              <a:t> to speak about the certificate authority ecosystem – the PKI that supports HTTPS.</a:t>
            </a:r>
          </a:p>
          <a:p>
            <a:pPr marL="228600" indent="-228600">
              <a:buAutoNum type="arabicPeriod"/>
            </a:pPr>
            <a:endParaRPr lang="en-US" baseline="0" dirty="0" smtClean="0"/>
          </a:p>
          <a:p>
            <a:pPr marL="228600" indent="-228600">
              <a:buAutoNum type="arabicPeriod"/>
            </a:pPr>
            <a:r>
              <a:rPr lang="en-US" baseline="0" dirty="0" smtClean="0"/>
              <a:t>This was joint work done with James </a:t>
            </a:r>
            <a:r>
              <a:rPr lang="en-US" baseline="0" dirty="0" err="1" smtClean="0"/>
              <a:t>Kasten</a:t>
            </a:r>
            <a:r>
              <a:rPr lang="en-US" baseline="0" dirty="0" smtClean="0"/>
              <a:t>, Michael Bailey, and Alex </a:t>
            </a:r>
            <a:r>
              <a:rPr lang="en-US" baseline="0" dirty="0" err="1" smtClean="0"/>
              <a:t>Halderman</a:t>
            </a:r>
            <a:r>
              <a:rPr lang="en-US" baseline="0" dirty="0" smtClean="0"/>
              <a:t> out of the University of Michigan</a:t>
            </a:r>
          </a:p>
        </p:txBody>
      </p:sp>
      <p:sp>
        <p:nvSpPr>
          <p:cNvPr id="4" name="Slide Number Placeholder 3"/>
          <p:cNvSpPr>
            <a:spLocks noGrp="1"/>
          </p:cNvSpPr>
          <p:nvPr>
            <p:ph type="sldNum" sz="quarter" idx="10"/>
          </p:nvPr>
        </p:nvSpPr>
        <p:spPr/>
        <p:txBody>
          <a:bodyPr/>
          <a:lstStyle/>
          <a:p>
            <a:fld id="{38ECC94F-1D87-DE4B-B64C-9FB16BA0EEAF}" type="slidenum">
              <a:rPr lang="en-US" smtClean="0"/>
              <a:pPr/>
              <a:t>1</a:t>
            </a:fld>
            <a:endParaRPr lang="en-US"/>
          </a:p>
        </p:txBody>
      </p:sp>
    </p:spTree>
    <p:extLst>
      <p:ext uri="{BB962C8B-B14F-4D97-AF65-F5344CB8AC3E}">
        <p14:creationId xmlns:p14="http://schemas.microsoft.com/office/powerpoint/2010/main" val="2032316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There have been many </a:t>
            </a:r>
            <a:r>
              <a:rPr lang="en-US" b="0" baseline="0" dirty="0" err="1" smtClean="0"/>
              <a:t>differnet</a:t>
            </a:r>
            <a:r>
              <a:rPr lang="en-US" b="0" baseline="0" dirty="0" smtClean="0"/>
              <a:t> methodologies previously proposed for studying the ecosystem – ranging from passive monitoring to scanning the </a:t>
            </a:r>
            <a:r>
              <a:rPr lang="en-US" b="0" baseline="0" dirty="0" err="1" smtClean="0"/>
              <a:t>alexa</a:t>
            </a:r>
            <a:r>
              <a:rPr lang="en-US" b="0" baseline="0" dirty="0" smtClean="0"/>
              <a:t> 1 million</a:t>
            </a:r>
          </a:p>
          <a:p>
            <a:endParaRPr lang="en-US" b="0" baseline="0" dirty="0" smtClean="0"/>
          </a:p>
          <a:p>
            <a:r>
              <a:rPr lang="en-US" b="0" baseline="0" dirty="0" smtClean="0"/>
              <a:t>We decide to scan exhaustively</a:t>
            </a:r>
          </a:p>
          <a:p>
            <a:endParaRPr lang="en-US" b="0" baseline="0" dirty="0" smtClean="0"/>
          </a:p>
          <a:p>
            <a:r>
              <a:rPr lang="en-US" b="0" baseline="0" dirty="0" smtClean="0"/>
              <a:t>If we only scanned the </a:t>
            </a:r>
            <a:r>
              <a:rPr lang="en-US" b="0" baseline="0" dirty="0" err="1" smtClean="0"/>
              <a:t>alexa</a:t>
            </a:r>
            <a:r>
              <a:rPr lang="en-US" b="0" baseline="0" dirty="0" smtClean="0"/>
              <a:t> 1 million, we would have seen only 30% of the certificate authorities that we found in our study.</a:t>
            </a:r>
          </a:p>
          <a:p>
            <a:endParaRPr lang="en-US" b="0" baseline="0" dirty="0" smtClean="0"/>
          </a:p>
          <a:p>
            <a:r>
              <a:rPr lang="en-US" b="0" baseline="0" dirty="0" smtClean="0"/>
              <a:t>We cannot guarantee that we will see every certificate, but by scanning exhaustively, we find far more than other types</a:t>
            </a:r>
          </a:p>
        </p:txBody>
      </p:sp>
      <p:sp>
        <p:nvSpPr>
          <p:cNvPr id="4" name="Slide Number Placeholder 3"/>
          <p:cNvSpPr>
            <a:spLocks noGrp="1"/>
          </p:cNvSpPr>
          <p:nvPr>
            <p:ph type="sldNum" sz="quarter" idx="10"/>
          </p:nvPr>
        </p:nvSpPr>
        <p:spPr/>
        <p:txBody>
          <a:bodyPr/>
          <a:lstStyle/>
          <a:p>
            <a:fld id="{38ECC94F-1D87-DE4B-B64C-9FB16BA0EEAF}" type="slidenum">
              <a:rPr lang="en-US" smtClean="0"/>
              <a:pPr/>
              <a:t>10</a:t>
            </a:fld>
            <a:endParaRPr lang="en-US"/>
          </a:p>
        </p:txBody>
      </p:sp>
    </p:spTree>
    <p:extLst>
      <p:ext uri="{BB962C8B-B14F-4D97-AF65-F5344CB8AC3E}">
        <p14:creationId xmlns:p14="http://schemas.microsoft.com/office/powerpoint/2010/main" val="1803365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While scanning is a powerful</a:t>
            </a:r>
            <a:r>
              <a:rPr lang="en-US" baseline="0" dirty="0" smtClean="0"/>
              <a:t> research methodology, we must also consider the ethical implications of performing </a:t>
            </a:r>
            <a:r>
              <a:rPr lang="en-US" baseline="0" smtClean="0"/>
              <a:t>such surveys</a:t>
            </a:r>
            <a:endParaRPr lang="en-US" dirty="0"/>
          </a:p>
        </p:txBody>
      </p:sp>
      <p:sp>
        <p:nvSpPr>
          <p:cNvPr id="4" name="Slide Number Placeholder 3"/>
          <p:cNvSpPr>
            <a:spLocks noGrp="1"/>
          </p:cNvSpPr>
          <p:nvPr>
            <p:ph type="sldNum" sz="quarter" idx="10"/>
          </p:nvPr>
        </p:nvSpPr>
        <p:spPr/>
        <p:txBody>
          <a:bodyPr/>
          <a:lstStyle/>
          <a:p>
            <a:fld id="{38ECC94F-1D87-DE4B-B64C-9FB16BA0EEAF}"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AutoNum type="arabicPeriod"/>
            </a:pPr>
            <a:r>
              <a:rPr lang="en-US" baseline="0" dirty="0" smtClean="0"/>
              <a:t>I want to broadly describe what this ecosystem looks like</a:t>
            </a:r>
          </a:p>
          <a:p>
            <a:pPr marL="228600" lvl="0" indent="-228600">
              <a:buAutoNum type="arabicPeriod"/>
            </a:pPr>
            <a:endParaRPr lang="en-US" baseline="0" dirty="0" smtClean="0"/>
          </a:p>
          <a:p>
            <a:pPr marL="685800" lvl="1" indent="-228600">
              <a:buAutoNum type="arabicPeriod"/>
            </a:pPr>
            <a:r>
              <a:rPr lang="en-US" baseline="0" dirty="0" smtClean="0"/>
              <a:t>Who are the players? The root authorities? The 	</a:t>
            </a:r>
          </a:p>
        </p:txBody>
      </p:sp>
      <p:sp>
        <p:nvSpPr>
          <p:cNvPr id="4" name="Slide Number Placeholder 3"/>
          <p:cNvSpPr>
            <a:spLocks noGrp="1"/>
          </p:cNvSpPr>
          <p:nvPr>
            <p:ph type="sldNum" sz="quarter" idx="10"/>
          </p:nvPr>
        </p:nvSpPr>
        <p:spPr/>
        <p:txBody>
          <a:bodyPr/>
          <a:lstStyle/>
          <a:p>
            <a:fld id="{38ECC94F-1D87-DE4B-B64C-9FB16BA0EEAF}" type="slidenum">
              <a:rPr lang="en-US" smtClean="0"/>
              <a:pPr/>
              <a:t>12</a:t>
            </a:fld>
            <a:endParaRPr lang="en-US"/>
          </a:p>
        </p:txBody>
      </p:sp>
    </p:spTree>
    <p:extLst>
      <p:ext uri="{BB962C8B-B14F-4D97-AF65-F5344CB8AC3E}">
        <p14:creationId xmlns:p14="http://schemas.microsoft.com/office/powerpoint/2010/main" val="2032316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intermediate authorities lacked any identifying information that would allow us to attribute them to an organization given just the CA</a:t>
            </a:r>
            <a:r>
              <a:rPr lang="en-US" baseline="0" dirty="0" smtClean="0"/>
              <a:t> certificate</a:t>
            </a:r>
            <a:endParaRPr lang="en-US" dirty="0"/>
          </a:p>
        </p:txBody>
      </p:sp>
      <p:sp>
        <p:nvSpPr>
          <p:cNvPr id="4" name="Slide Number Placeholder 3"/>
          <p:cNvSpPr>
            <a:spLocks noGrp="1"/>
          </p:cNvSpPr>
          <p:nvPr>
            <p:ph type="sldNum" sz="quarter" idx="10"/>
          </p:nvPr>
        </p:nvSpPr>
        <p:spPr/>
        <p:txBody>
          <a:bodyPr/>
          <a:lstStyle/>
          <a:p>
            <a:fld id="{38ECC94F-1D87-DE4B-B64C-9FB16BA0EEAF}" type="slidenum">
              <a:rPr lang="en-US" smtClean="0"/>
              <a:pPr/>
              <a:t>13</a:t>
            </a:fld>
            <a:endParaRPr lang="en-US"/>
          </a:p>
        </p:txBody>
      </p:sp>
    </p:spTree>
    <p:extLst>
      <p:ext uri="{BB962C8B-B14F-4D97-AF65-F5344CB8AC3E}">
        <p14:creationId xmlns:p14="http://schemas.microsoft.com/office/powerpoint/2010/main" val="1622001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baseline="0" dirty="0" smtClean="0"/>
              <a:t>I want to talk about some of the most worrisome observations we made over the past year. This is just the tip of the iceberg of many phenomenon  we describe in the paper, but I hope it starts to paint a picture of how this ecosystem is actually functioning.</a:t>
            </a:r>
          </a:p>
        </p:txBody>
      </p:sp>
      <p:sp>
        <p:nvSpPr>
          <p:cNvPr id="4" name="Slide Number Placeholder 3"/>
          <p:cNvSpPr>
            <a:spLocks noGrp="1"/>
          </p:cNvSpPr>
          <p:nvPr>
            <p:ph type="sldNum" sz="quarter" idx="10"/>
          </p:nvPr>
        </p:nvSpPr>
        <p:spPr/>
        <p:txBody>
          <a:bodyPr/>
          <a:lstStyle/>
          <a:p>
            <a:fld id="{38ECC94F-1D87-DE4B-B64C-9FB16BA0EEAF}" type="slidenum">
              <a:rPr lang="en-US" smtClean="0"/>
              <a:pPr/>
              <a:t>16</a:t>
            </a:fld>
            <a:endParaRPr lang="en-US"/>
          </a:p>
        </p:txBody>
      </p:sp>
    </p:spTree>
    <p:extLst>
      <p:ext uri="{BB962C8B-B14F-4D97-AF65-F5344CB8AC3E}">
        <p14:creationId xmlns:p14="http://schemas.microsoft.com/office/powerpoint/2010/main" val="2032316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2200" dirty="0" smtClean="0">
                <a:solidFill>
                  <a:schemeClr val="tx1"/>
                </a:solidFill>
              </a:rPr>
              <a:t>CAs have financial incentive to provide services that put the ecosystem at risk and are providing these services</a:t>
            </a:r>
          </a:p>
          <a:p>
            <a:endParaRPr lang="en-US" dirty="0"/>
          </a:p>
        </p:txBody>
      </p:sp>
      <p:sp>
        <p:nvSpPr>
          <p:cNvPr id="4" name="Slide Number Placeholder 3"/>
          <p:cNvSpPr>
            <a:spLocks noGrp="1"/>
          </p:cNvSpPr>
          <p:nvPr>
            <p:ph type="sldNum" sz="quarter" idx="10"/>
          </p:nvPr>
        </p:nvSpPr>
        <p:spPr/>
        <p:txBody>
          <a:bodyPr/>
          <a:lstStyle/>
          <a:p>
            <a:fld id="{38ECC94F-1D87-DE4B-B64C-9FB16BA0EEAF}" type="slidenum">
              <a:rPr lang="en-US" smtClean="0"/>
              <a:pPr/>
              <a:t>17</a:t>
            </a:fld>
            <a:endParaRPr lang="en-US"/>
          </a:p>
        </p:txBody>
      </p:sp>
    </p:spTree>
    <p:extLst>
      <p:ext uri="{BB962C8B-B14F-4D97-AF65-F5344CB8AC3E}">
        <p14:creationId xmlns:p14="http://schemas.microsoft.com/office/powerpoint/2010/main" val="1039374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AutoNum type="arabicPeriod"/>
            </a:pPr>
            <a:endParaRPr lang="en-US" baseline="0" dirty="0" smtClean="0"/>
          </a:p>
        </p:txBody>
      </p:sp>
      <p:sp>
        <p:nvSpPr>
          <p:cNvPr id="4" name="Slide Number Placeholder 3"/>
          <p:cNvSpPr>
            <a:spLocks noGrp="1"/>
          </p:cNvSpPr>
          <p:nvPr>
            <p:ph type="sldNum" sz="quarter" idx="10"/>
          </p:nvPr>
        </p:nvSpPr>
        <p:spPr/>
        <p:txBody>
          <a:bodyPr/>
          <a:lstStyle/>
          <a:p>
            <a:fld id="{38ECC94F-1D87-DE4B-B64C-9FB16BA0EEAF}" type="slidenum">
              <a:rPr lang="en-US" smtClean="0"/>
              <a:pPr/>
              <a:t>21</a:t>
            </a:fld>
            <a:endParaRPr lang="en-US"/>
          </a:p>
        </p:txBody>
      </p:sp>
    </p:spTree>
    <p:extLst>
      <p:ext uri="{BB962C8B-B14F-4D97-AF65-F5344CB8AC3E}">
        <p14:creationId xmlns:p14="http://schemas.microsoft.com/office/powerpoint/2010/main" val="2032316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ECC94F-1D87-DE4B-B64C-9FB16BA0EEAF}" type="slidenum">
              <a:rPr lang="en-US" smtClean="0"/>
              <a:pPr/>
              <a:t>24</a:t>
            </a:fld>
            <a:endParaRPr lang="en-US"/>
          </a:p>
        </p:txBody>
      </p:sp>
    </p:spTree>
    <p:extLst>
      <p:ext uri="{BB962C8B-B14F-4D97-AF65-F5344CB8AC3E}">
        <p14:creationId xmlns:p14="http://schemas.microsoft.com/office/powerpoint/2010/main" val="503956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ape 20"/>
          <p:cNvSpPr>
            <a:spLocks noGrp="1" noRot="1" noChangeAspect="1"/>
          </p:cNvSpPr>
          <p:nvPr>
            <p:ph type="sldImg"/>
          </p:nvPr>
        </p:nvSpPr>
        <p:spPr>
          <a:prstGeom prst="rect">
            <a:avLst/>
          </a:prstGeom>
        </p:spPr>
        <p:txBody>
          <a:bodyPr/>
          <a:lstStyle/>
          <a:p>
            <a:pPr lvl="0"/>
            <a:endParaRPr/>
          </a:p>
        </p:txBody>
      </p:sp>
      <p:sp>
        <p:nvSpPr>
          <p:cNvPr id="21" name="Shape 21"/>
          <p:cNvSpPr>
            <a:spLocks noGrp="1"/>
          </p:cNvSpPr>
          <p:nvPr>
            <p:ph type="body" sz="quarter" idx="1"/>
          </p:nvPr>
        </p:nvSpPr>
        <p:spPr>
          <a:prstGeom prst="rect">
            <a:avLst/>
          </a:prstGeom>
        </p:spPr>
        <p:txBody>
          <a:bodyPr/>
          <a:lstStyle>
            <a:lvl1pPr>
              <a:defRPr sz="1900"/>
            </a:lvl1pPr>
          </a:lstStyle>
          <a:p>
            <a:pPr lvl="0">
              <a:defRPr sz="1800">
                <a:solidFill>
                  <a:srgbClr val="000000"/>
                </a:solidFill>
                <a:uFillTx/>
              </a:defRPr>
            </a:pPr>
            <a:r>
              <a:rPr sz="1900">
                <a:solidFill>
                  <a:srgbClr val="5E5E5E"/>
                </a:solidFill>
                <a:uFill>
                  <a:solidFill>
                    <a:srgbClr val="5E5E5E"/>
                  </a:solidFill>
                </a:uFill>
              </a:rPr>
              <a:t>Good afternoon. Today I’m going to be talking about the Heartbleed Vulnerability from April of this year, including who was affected, how operators reacted, the attacks that took place, and the Internet-scale vulnerability notification we undertook.</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 27"/>
          <p:cNvSpPr>
            <a:spLocks noGrp="1" noRot="1" noChangeAspect="1"/>
          </p:cNvSpPr>
          <p:nvPr>
            <p:ph type="sldImg"/>
          </p:nvPr>
        </p:nvSpPr>
        <p:spPr>
          <a:prstGeom prst="rect">
            <a:avLst/>
          </a:prstGeom>
        </p:spPr>
        <p:txBody>
          <a:bodyPr/>
          <a:lstStyle/>
          <a:p>
            <a:pPr lvl="0"/>
            <a:endParaRPr/>
          </a:p>
        </p:txBody>
      </p:sp>
      <p:sp>
        <p:nvSpPr>
          <p:cNvPr id="28" name="Shape 28"/>
          <p:cNvSpPr>
            <a:spLocks noGrp="1"/>
          </p:cNvSpPr>
          <p:nvPr>
            <p:ph type="body" sz="quarter" idx="1"/>
          </p:nvPr>
        </p:nvSpPr>
        <p:spPr>
          <a:prstGeom prst="rect">
            <a:avLst/>
          </a:prstGeom>
        </p:spPr>
        <p:txBody>
          <a:bodyPr/>
          <a:lstStyle/>
          <a:p>
            <a:pPr lvl="0">
              <a:defRPr sz="1800">
                <a:solidFill>
                  <a:srgbClr val="000000"/>
                </a:solidFill>
                <a:uFillTx/>
              </a:defRPr>
            </a:pPr>
            <a:r>
              <a:rPr>
                <a:solidFill>
                  <a:srgbClr val="5E5E5E"/>
                </a:solidFill>
                <a:uFill>
                  <a:solidFill>
                    <a:srgbClr val="5E5E5E"/>
                  </a:solidFill>
                </a:uFill>
              </a:rPr>
              <a:t>In April 2014, OpenSSL disclosed a catastrophic vulnerability in their implementation of the TLS Heartbeat Extension.</a:t>
            </a:r>
          </a:p>
          <a:p>
            <a:pPr lvl="0">
              <a:defRPr sz="1800">
                <a:solidFill>
                  <a:srgbClr val="000000"/>
                </a:solidFill>
                <a:uFillTx/>
              </a:defRPr>
            </a:pPr>
            <a:endParaRPr>
              <a:solidFill>
                <a:srgbClr val="5E5E5E"/>
              </a:solidFill>
              <a:uFill>
                <a:solidFill>
                  <a:srgbClr val="5E5E5E"/>
                </a:solidFill>
              </a:uFill>
            </a:endParaRPr>
          </a:p>
          <a:p>
            <a:pPr lvl="0">
              <a:defRPr sz="1800">
                <a:solidFill>
                  <a:srgbClr val="000000"/>
                </a:solidFill>
                <a:uFillTx/>
              </a:defRPr>
            </a:pPr>
            <a:r>
              <a:rPr>
                <a:solidFill>
                  <a:srgbClr val="5E5E5E"/>
                </a:solidFill>
                <a:uFill>
                  <a:solidFill>
                    <a:srgbClr val="5E5E5E"/>
                  </a:solidFill>
                </a:uFill>
              </a:rPr>
              <a:t>The vulnerability affected any service that utilized OpenSSL to facilitate TLS connections and allowed attackers to remotely dump private data from memory including cryptographic keys, login credentials, and data passed over the TLS channel.</a:t>
            </a:r>
          </a:p>
          <a:p>
            <a:pPr lvl="0">
              <a:defRPr sz="1800">
                <a:solidFill>
                  <a:srgbClr val="000000"/>
                </a:solidFill>
                <a:uFillTx/>
              </a:defRPr>
            </a:pPr>
            <a:endParaRPr>
              <a:solidFill>
                <a:srgbClr val="5E5E5E"/>
              </a:solidFill>
              <a:uFill>
                <a:solidFill>
                  <a:srgbClr val="5E5E5E"/>
                </a:solidFill>
              </a:uFill>
            </a:endParaRPr>
          </a:p>
          <a:p>
            <a:pPr lvl="0">
              <a:defRPr sz="1800">
                <a:solidFill>
                  <a:srgbClr val="000000"/>
                </a:solidFill>
                <a:uFillTx/>
              </a:defRPr>
            </a:pPr>
            <a:r>
              <a:rPr>
                <a:solidFill>
                  <a:srgbClr val="5E5E5E"/>
                </a:solidFill>
                <a:uFill>
                  <a:solidFill>
                    <a:srgbClr val="5E5E5E"/>
                  </a:solidFill>
                </a:uFill>
              </a:rPr>
              <a:t>Ultimately, this ended up affecting a large number of online services. In the case of web servers, we estimate that between 24-55% of all HTTPS sites were initially vulnerable to the bug.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AutoNum type="arabicPeriod"/>
            </a:pPr>
            <a:r>
              <a:rPr lang="en-US" baseline="0" dirty="0" smtClean="0"/>
              <a:t>We use on HTTPS everyday for secure web communication – everything from online banking to the web access of our email</a:t>
            </a:r>
          </a:p>
          <a:p>
            <a:pPr marL="228600" lvl="0" indent="-228600">
              <a:buAutoNum type="arabicPeriod"/>
            </a:pPr>
            <a:endParaRPr lang="en-US" baseline="0" dirty="0" smtClean="0"/>
          </a:p>
          <a:p>
            <a:pPr marL="228600" lvl="0" indent="-228600">
              <a:buAutoNum type="arabicPeriod"/>
            </a:pPr>
            <a:r>
              <a:rPr lang="en-US" baseline="0" dirty="0" smtClean="0"/>
              <a:t>We’re really relying HTTP to provide three aspects of secure communication: confidentiality, integrity, and authentication.</a:t>
            </a:r>
          </a:p>
          <a:p>
            <a:pPr marL="228600" lvl="0" indent="-228600">
              <a:buAutoNum type="arabicPeriod"/>
            </a:pPr>
            <a:endParaRPr lang="en-US" baseline="0" dirty="0" smtClean="0"/>
          </a:p>
          <a:p>
            <a:pPr marL="228600" lvl="0" indent="-228600">
              <a:buAutoNum type="arabicPeriod"/>
            </a:pPr>
            <a:r>
              <a:rPr lang="en-US" baseline="0" dirty="0" smtClean="0"/>
              <a:t>However, in order for HTTPS to provide authentication, we are dependent on a supporting public-key-infrastructure or PKI</a:t>
            </a:r>
          </a:p>
          <a:p>
            <a:pPr marL="228600" lvl="0" indent="-228600">
              <a:buAutoNum type="arabicPeriod"/>
            </a:pPr>
            <a:endParaRPr lang="en-US" baseline="0" dirty="0" smtClean="0"/>
          </a:p>
          <a:p>
            <a:pPr marL="685800" lvl="1" indent="-228600">
              <a:buAutoNum type="arabicPeriod"/>
            </a:pPr>
            <a:r>
              <a:rPr lang="en-US" baseline="0" dirty="0" smtClean="0"/>
              <a:t>Thousands of organizations that vouch for sites’ identities</a:t>
            </a:r>
          </a:p>
          <a:p>
            <a:pPr marL="685800" lvl="1" indent="-228600">
              <a:buAutoNum type="arabicPeriod"/>
            </a:pPr>
            <a:endParaRPr lang="en-US" baseline="0" dirty="0" smtClean="0"/>
          </a:p>
          <a:p>
            <a:pPr marL="228600" lvl="0" indent="-228600">
              <a:buAutoNum type="arabicPeriod"/>
            </a:pPr>
            <a:r>
              <a:rPr lang="en-US" baseline="0" dirty="0" smtClean="0"/>
              <a:t>And this security-critical ecosystem is fairly opaque – in many ways we depend on it blindly</a:t>
            </a:r>
          </a:p>
          <a:p>
            <a:pPr marL="685800" lvl="1" indent="-228600">
              <a:buAutoNum type="arabicPeriod"/>
            </a:pPr>
            <a:endParaRPr lang="en-US" baseline="0" dirty="0" smtClean="0"/>
          </a:p>
          <a:p>
            <a:pPr marL="228600" lvl="0" indent="-228600">
              <a:buAutoNum type="arabicPeriod"/>
            </a:pPr>
            <a:r>
              <a:rPr lang="en-US" baseline="0" dirty="0" smtClean="0"/>
              <a:t>Given how critical HTTPS is to our daily lives, there has been much previous work in the space including </a:t>
            </a:r>
          </a:p>
          <a:p>
            <a:pPr marL="685800" lvl="1" indent="-228600">
              <a:buAutoNum type="arabicPeriod"/>
            </a:pPr>
            <a:r>
              <a:rPr lang="en-US" baseline="0" dirty="0" smtClean="0"/>
              <a:t>The SSL Observatory in 2010, SSL Landscape in 2011, and recent work out of Berkeley at WWW</a:t>
            </a:r>
          </a:p>
          <a:p>
            <a:pPr marL="685800" lvl="1" indent="-228600">
              <a:buAutoNum type="arabicPeriod"/>
            </a:pPr>
            <a:endParaRPr lang="en-US" baseline="0" dirty="0" smtClean="0"/>
          </a:p>
          <a:p>
            <a:pPr marL="228600" lvl="0" indent="-228600">
              <a:buAutoNum type="arabicPeriod"/>
            </a:pPr>
            <a:r>
              <a:rPr lang="en-US" baseline="0" dirty="0" smtClean="0"/>
              <a:t>Today, I want to specifically talk about the certificate authorities that support the ecosystem</a:t>
            </a:r>
          </a:p>
        </p:txBody>
      </p:sp>
      <p:sp>
        <p:nvSpPr>
          <p:cNvPr id="4" name="Slide Number Placeholder 3"/>
          <p:cNvSpPr>
            <a:spLocks noGrp="1"/>
          </p:cNvSpPr>
          <p:nvPr>
            <p:ph type="sldNum" sz="quarter" idx="10"/>
          </p:nvPr>
        </p:nvSpPr>
        <p:spPr/>
        <p:txBody>
          <a:bodyPr/>
          <a:lstStyle/>
          <a:p>
            <a:fld id="{38ECC94F-1D87-DE4B-B64C-9FB16BA0EEAF}" type="slidenum">
              <a:rPr lang="en-US" smtClean="0"/>
              <a:pPr/>
              <a:t>2</a:t>
            </a:fld>
            <a:endParaRPr lang="en-US"/>
          </a:p>
        </p:txBody>
      </p:sp>
    </p:spTree>
    <p:extLst>
      <p:ext uri="{BB962C8B-B14F-4D97-AF65-F5344CB8AC3E}">
        <p14:creationId xmlns:p14="http://schemas.microsoft.com/office/powerpoint/2010/main" val="2032316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hape 40"/>
          <p:cNvSpPr>
            <a:spLocks noGrp="1" noRot="1" noChangeAspect="1"/>
          </p:cNvSpPr>
          <p:nvPr>
            <p:ph type="sldImg"/>
          </p:nvPr>
        </p:nvSpPr>
        <p:spPr>
          <a:prstGeom prst="rect">
            <a:avLst/>
          </a:prstGeom>
        </p:spPr>
        <p:txBody>
          <a:bodyPr/>
          <a:lstStyle/>
          <a:p>
            <a:pPr lvl="0"/>
            <a:endParaRPr/>
          </a:p>
        </p:txBody>
      </p:sp>
      <p:sp>
        <p:nvSpPr>
          <p:cNvPr id="41" name="Shape 41"/>
          <p:cNvSpPr>
            <a:spLocks noGrp="1"/>
          </p:cNvSpPr>
          <p:nvPr>
            <p:ph type="body" sz="quarter" idx="1"/>
          </p:nvPr>
        </p:nvSpPr>
        <p:spPr>
          <a:prstGeom prst="rect">
            <a:avLst/>
          </a:prstGeom>
        </p:spPr>
        <p:txBody>
          <a:bodyPr/>
          <a:lstStyle/>
          <a:p>
            <a:pPr lvl="0">
              <a:defRPr sz="1800">
                <a:solidFill>
                  <a:srgbClr val="000000"/>
                </a:solidFill>
                <a:uFillTx/>
              </a:defRPr>
            </a:pPr>
            <a:r>
              <a:rPr sz="1900">
                <a:solidFill>
                  <a:srgbClr val="5E5E5E"/>
                </a:solidFill>
                <a:uFill>
                  <a:solidFill>
                    <a:srgbClr val="5E5E5E"/>
                  </a:solidFill>
                </a:uFill>
              </a:rPr>
              <a:t>The Heartbeat Extension allows TLS endpoints to detect whether their peer is still present. The extension was developed in 2011 and released in 2012 as part of OpenSSL 1.0.1.</a:t>
            </a:r>
          </a:p>
          <a:p>
            <a:pPr lvl="0">
              <a:defRPr sz="1800">
                <a:solidFill>
                  <a:srgbClr val="000000"/>
                </a:solidFill>
                <a:uFillTx/>
              </a:defRPr>
            </a:pPr>
            <a:endParaRPr sz="1900">
              <a:solidFill>
                <a:srgbClr val="5E5E5E"/>
              </a:solidFill>
              <a:uFill>
                <a:solidFill>
                  <a:srgbClr val="5E5E5E"/>
                </a:solidFill>
              </a:uFill>
            </a:endParaRPr>
          </a:p>
          <a:p>
            <a:pPr lvl="0">
              <a:defRPr sz="1800">
                <a:solidFill>
                  <a:srgbClr val="000000"/>
                </a:solidFill>
                <a:uFillTx/>
              </a:defRPr>
            </a:pPr>
            <a:r>
              <a:rPr sz="1900">
                <a:solidFill>
                  <a:srgbClr val="5E5E5E"/>
                </a:solidFill>
                <a:uFill>
                  <a:solidFill>
                    <a:srgbClr val="5E5E5E"/>
                  </a:solidFill>
                </a:uFill>
              </a:rPr>
              <a:t>Most of us had never heard of it prior to the Heartbleed vulnerability—for the most part, we never use the extension. This is because it is primarily used by Datagram TLS. In most cases, TLS relies on TCP to provide session management. However, the extension was enabled by default in OpenSSL and most systems were therefore vulnerable.</a:t>
            </a:r>
          </a:p>
          <a:p>
            <a:pPr lvl="0">
              <a:defRPr sz="1800">
                <a:solidFill>
                  <a:srgbClr val="000000"/>
                </a:solidFill>
                <a:uFillTx/>
              </a:defRPr>
            </a:pPr>
            <a:endParaRPr sz="1900">
              <a:solidFill>
                <a:srgbClr val="5E5E5E"/>
              </a:solidFill>
              <a:uFill>
                <a:solidFill>
                  <a:srgbClr val="5E5E5E"/>
                </a:solidFill>
              </a:uFill>
            </a:endParaRPr>
          </a:p>
          <a:p>
            <a:pPr lvl="0">
              <a:defRPr sz="1800">
                <a:solidFill>
                  <a:srgbClr val="000000"/>
                </a:solidFill>
                <a:uFillTx/>
              </a:defRPr>
            </a:pPr>
            <a:r>
              <a:rPr sz="1900">
                <a:solidFill>
                  <a:srgbClr val="5E5E5E"/>
                </a:solidFill>
                <a:uFill>
                  <a:solidFill>
                    <a:srgbClr val="5E5E5E"/>
                  </a:solidFill>
                </a:uFill>
              </a:rPr>
              <a:t>Any time during a session, either peer can send a </a:t>
            </a:r>
            <a:r>
              <a:rPr sz="1900" i="1">
                <a:solidFill>
                  <a:srgbClr val="5E5E5E"/>
                </a:solidFill>
                <a:uFill>
                  <a:solidFill>
                    <a:srgbClr val="5E5E5E"/>
                  </a:solidFill>
                </a:uFill>
              </a:rPr>
              <a:t>HeartbeatRequest</a:t>
            </a:r>
            <a:r>
              <a:rPr sz="1900">
                <a:solidFill>
                  <a:srgbClr val="5E5E5E"/>
                </a:solidFill>
                <a:uFill>
                  <a:solidFill>
                    <a:srgbClr val="5E5E5E"/>
                  </a:solidFill>
                </a:uFill>
              </a:rPr>
              <a:t>, in which it includes random data that is then echoed back by its peer.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Shape 60"/>
          <p:cNvSpPr>
            <a:spLocks noGrp="1" noRot="1" noChangeAspect="1"/>
          </p:cNvSpPr>
          <p:nvPr>
            <p:ph type="sldImg"/>
          </p:nvPr>
        </p:nvSpPr>
        <p:spPr>
          <a:prstGeom prst="rect">
            <a:avLst/>
          </a:prstGeom>
        </p:spPr>
        <p:txBody>
          <a:bodyPr/>
          <a:lstStyle/>
          <a:p>
            <a:pPr lvl="0"/>
            <a:endParaRPr/>
          </a:p>
        </p:txBody>
      </p:sp>
      <p:sp>
        <p:nvSpPr>
          <p:cNvPr id="61" name="Shape 61"/>
          <p:cNvSpPr>
            <a:spLocks noGrp="1"/>
          </p:cNvSpPr>
          <p:nvPr>
            <p:ph type="body" sz="quarter" idx="1"/>
          </p:nvPr>
        </p:nvSpPr>
        <p:spPr>
          <a:prstGeom prst="rect">
            <a:avLst/>
          </a:prstGeom>
        </p:spPr>
        <p:txBody>
          <a:bodyPr/>
          <a:lstStyle>
            <a:lvl1pPr>
              <a:defRPr sz="2000"/>
            </a:lvl1pPr>
          </a:lstStyle>
          <a:p>
            <a:pPr lvl="0">
              <a:defRPr sz="1800">
                <a:solidFill>
                  <a:srgbClr val="000000"/>
                </a:solidFill>
                <a:uFillTx/>
              </a:defRPr>
            </a:pPr>
            <a:r>
              <a:rPr sz="2000">
                <a:solidFill>
                  <a:srgbClr val="5E5E5E"/>
                </a:solidFill>
                <a:uFill>
                  <a:solidFill>
                    <a:srgbClr val="5E5E5E"/>
                  </a:solidFill>
                </a:uFill>
              </a:rPr>
              <a:t>Upon receiving the request, the TLS peer will then send back a HeartbeatResponse indicating its presence.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hape 77"/>
          <p:cNvSpPr>
            <a:spLocks noGrp="1" noRot="1" noChangeAspect="1"/>
          </p:cNvSpPr>
          <p:nvPr>
            <p:ph type="sldImg"/>
          </p:nvPr>
        </p:nvSpPr>
        <p:spPr>
          <a:prstGeom prst="rect">
            <a:avLst/>
          </a:prstGeom>
        </p:spPr>
        <p:txBody>
          <a:bodyPr/>
          <a:lstStyle/>
          <a:p>
            <a:pPr lvl="0"/>
            <a:endParaRPr/>
          </a:p>
        </p:txBody>
      </p:sp>
      <p:sp>
        <p:nvSpPr>
          <p:cNvPr id="78" name="Shape 78"/>
          <p:cNvSpPr>
            <a:spLocks noGrp="1"/>
          </p:cNvSpPr>
          <p:nvPr>
            <p:ph type="body" sz="quarter" idx="1"/>
          </p:nvPr>
        </p:nvSpPr>
        <p:spPr>
          <a:prstGeom prst="rect">
            <a:avLst/>
          </a:prstGeom>
        </p:spPr>
        <p:txBody>
          <a:bodyPr/>
          <a:lstStyle/>
          <a:p>
            <a:pPr lvl="0">
              <a:defRPr sz="1800">
                <a:solidFill>
                  <a:srgbClr val="000000"/>
                </a:solidFill>
                <a:uFillTx/>
              </a:defRPr>
            </a:pPr>
            <a:r>
              <a:rPr sz="2000">
                <a:solidFill>
                  <a:srgbClr val="5E5E5E"/>
                </a:solidFill>
                <a:uFill>
                  <a:solidFill>
                    <a:srgbClr val="5E5E5E"/>
                  </a:solidFill>
                </a:uFill>
              </a:rPr>
              <a:t>The bug occurred because OpenSSL trusted the user provided length field and will respond with any additional information in memory after the user-provided data.</a:t>
            </a:r>
          </a:p>
          <a:p>
            <a:pPr lvl="0">
              <a:defRPr sz="1800">
                <a:solidFill>
                  <a:srgbClr val="000000"/>
                </a:solidFill>
                <a:uFillTx/>
              </a:defRPr>
            </a:pPr>
            <a:endParaRPr sz="2000">
              <a:solidFill>
                <a:srgbClr val="5E5E5E"/>
              </a:solidFill>
              <a:uFill>
                <a:solidFill>
                  <a:srgbClr val="5E5E5E"/>
                </a:solidFill>
              </a:uFill>
            </a:endParaRPr>
          </a:p>
          <a:p>
            <a:pPr lvl="0">
              <a:defRPr sz="1800">
                <a:solidFill>
                  <a:srgbClr val="000000"/>
                </a:solidFill>
                <a:uFillTx/>
              </a:defRPr>
            </a:pPr>
            <a:r>
              <a:rPr sz="2000">
                <a:solidFill>
                  <a:srgbClr val="5E5E5E"/>
                </a:solidFill>
                <a:uFill>
                  <a:solidFill>
                    <a:srgbClr val="5E5E5E"/>
                  </a:solidFill>
                </a:uFill>
              </a:rPr>
              <a:t>The bug is simple and the solution easy—check the amount of data sent in the message and see if it matches the length field. However, while simple, it has the potential to leak data ranging from private keys to user credentials.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prstGeom prst="rect">
            <a:avLst/>
          </a:prstGeom>
        </p:spPr>
        <p:txBody>
          <a:bodyPr/>
          <a:lstStyle/>
          <a:p>
            <a:pPr lvl="0"/>
            <a:endParaRPr/>
          </a:p>
        </p:txBody>
      </p:sp>
      <p:sp>
        <p:nvSpPr>
          <p:cNvPr id="102" name="Shape 102"/>
          <p:cNvSpPr>
            <a:spLocks noGrp="1"/>
          </p:cNvSpPr>
          <p:nvPr>
            <p:ph type="body" sz="quarter" idx="1"/>
          </p:nvPr>
        </p:nvSpPr>
        <p:spPr>
          <a:prstGeom prst="rect">
            <a:avLst/>
          </a:prstGeom>
        </p:spPr>
        <p:txBody>
          <a:bodyPr/>
          <a:lstStyle>
            <a:lvl1pPr>
              <a:defRPr sz="1700"/>
            </a:lvl1pPr>
          </a:lstStyle>
          <a:p>
            <a:pPr lvl="0">
              <a:defRPr sz="1800">
                <a:solidFill>
                  <a:srgbClr val="000000"/>
                </a:solidFill>
                <a:uFillTx/>
              </a:defRPr>
            </a:pPr>
            <a:r>
              <a:rPr sz="1700">
                <a:solidFill>
                  <a:srgbClr val="5E5E5E"/>
                </a:solidFill>
                <a:uFill>
                  <a:solidFill>
                    <a:srgbClr val="5E5E5E"/>
                  </a:solidFill>
                </a:uFill>
              </a:rPr>
              <a:t>The press primarily focused on vulnerable websites, but many, many different services utilize TLS for transport security. Services ranging from Tor and Bitcoin clients to database servers and wireless protocols were affected by the bug.</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prstGeom prst="rect">
            <a:avLst/>
          </a:prstGeom>
        </p:spPr>
        <p:txBody>
          <a:bodyPr/>
          <a:lstStyle/>
          <a:p>
            <a:pPr lvl="0"/>
            <a:endParaRPr/>
          </a:p>
        </p:txBody>
      </p:sp>
      <p:sp>
        <p:nvSpPr>
          <p:cNvPr id="132" name="Shape 132"/>
          <p:cNvSpPr>
            <a:spLocks noGrp="1"/>
          </p:cNvSpPr>
          <p:nvPr>
            <p:ph type="body" sz="quarter" idx="1"/>
          </p:nvPr>
        </p:nvSpPr>
        <p:spPr>
          <a:prstGeom prst="rect">
            <a:avLst/>
          </a:prstGeom>
        </p:spPr>
        <p:txBody>
          <a:bodyPr/>
          <a:lstStyle>
            <a:lvl1pPr>
              <a:defRPr sz="1700"/>
            </a:lvl1pPr>
          </a:lstStyle>
          <a:p>
            <a:pPr lvl="0">
              <a:defRPr sz="1800">
                <a:solidFill>
                  <a:srgbClr val="000000"/>
                </a:solidFill>
                <a:uFillTx/>
              </a:defRPr>
            </a:pPr>
            <a:r>
              <a:rPr sz="1700">
                <a:solidFill>
                  <a:srgbClr val="5E5E5E"/>
                </a:solidFill>
                <a:uFill>
                  <a:solidFill>
                    <a:srgbClr val="5E5E5E"/>
                  </a:solidFill>
                </a:uFill>
              </a:rPr>
              <a:t>Today, I’m primarily going to talk about Heartbleed’s impact on web servers, but there are additional details on other protocols in the paper.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prstGeom prst="rect">
            <a:avLst/>
          </a:prstGeom>
        </p:spPr>
        <p:txBody>
          <a:bodyPr/>
          <a:lstStyle/>
          <a:p>
            <a:pPr lvl="0"/>
            <a:endParaRPr/>
          </a:p>
        </p:txBody>
      </p:sp>
      <p:sp>
        <p:nvSpPr>
          <p:cNvPr id="161" name="Shape 161"/>
          <p:cNvSpPr>
            <a:spLocks noGrp="1"/>
          </p:cNvSpPr>
          <p:nvPr>
            <p:ph type="body" sz="quarter" idx="1"/>
          </p:nvPr>
        </p:nvSpPr>
        <p:spPr>
          <a:prstGeom prst="rect">
            <a:avLst/>
          </a:prstGeom>
        </p:spPr>
        <p:txBody>
          <a:bodyPr/>
          <a:lstStyle/>
          <a:p>
            <a:pPr lvl="0">
              <a:defRPr sz="1800">
                <a:solidFill>
                  <a:srgbClr val="000000"/>
                </a:solidFill>
                <a:uFillTx/>
              </a:defRPr>
            </a:pPr>
            <a:r>
              <a:rPr sz="2200">
                <a:solidFill>
                  <a:srgbClr val="5E5E5E"/>
                </a:solidFill>
                <a:uFill>
                  <a:solidFill>
                    <a:srgbClr val="5E5E5E"/>
                  </a:solidFill>
                </a:uFill>
              </a:rPr>
              <a:t>In order to track who was vulnerable to Heartbleed, we modified the ZMap scanner to test for the Heartbleed vulnerability. We began scanning approximately 48 hours post disclosure and completed scans of the Alexa Top 1 Million and 1% samples of the IPv4 address space every 8 hours.</a:t>
            </a:r>
          </a:p>
          <a:p>
            <a:pPr lvl="0">
              <a:defRPr sz="1800">
                <a:solidFill>
                  <a:srgbClr val="000000"/>
                </a:solidFill>
                <a:uFillTx/>
              </a:defRPr>
            </a:pPr>
            <a:endParaRPr sz="2200">
              <a:solidFill>
                <a:srgbClr val="5E5E5E"/>
              </a:solidFill>
              <a:uFill>
                <a:solidFill>
                  <a:srgbClr val="5E5E5E"/>
                </a:solidFill>
              </a:uFill>
            </a:endParaRPr>
          </a:p>
          <a:p>
            <a:pPr lvl="0">
              <a:defRPr sz="1800">
                <a:solidFill>
                  <a:srgbClr val="000000"/>
                </a:solidFill>
                <a:uFillTx/>
              </a:defRPr>
            </a:pPr>
            <a:r>
              <a:rPr sz="2200">
                <a:solidFill>
                  <a:srgbClr val="5E5E5E"/>
                </a:solidFill>
                <a:uFill>
                  <a:solidFill>
                    <a:srgbClr val="5E5E5E"/>
                  </a:solidFill>
                </a:uFill>
              </a:rPr>
              <a:t>However, instead of exploiting the vulnerability itself, we instead tested for a particular behavior associated with the vulnerable version of OpenSSL. The original specification for Heartbeat states that a server should drop empty requests — those which have a zero length, and contain no data or padding. And this is what both the patched version of OpenSSL and other libraries in fact do.</a:t>
            </a:r>
          </a:p>
          <a:p>
            <a:pPr lvl="0">
              <a:defRPr sz="1800">
                <a:solidFill>
                  <a:srgbClr val="000000"/>
                </a:solidFill>
                <a:uFillTx/>
              </a:defRPr>
            </a:pPr>
            <a:endParaRPr sz="2200">
              <a:solidFill>
                <a:srgbClr val="5E5E5E"/>
              </a:solidFill>
              <a:uFill>
                <a:solidFill>
                  <a:srgbClr val="5E5E5E"/>
                </a:solidFill>
              </a:uFill>
            </a:endParaRPr>
          </a:p>
          <a:p>
            <a:pPr lvl="0">
              <a:defRPr sz="1800">
                <a:solidFill>
                  <a:srgbClr val="000000"/>
                </a:solidFill>
                <a:uFillTx/>
              </a:defRPr>
            </a:pPr>
            <a:r>
              <a:rPr sz="2200">
                <a:solidFill>
                  <a:srgbClr val="5E5E5E"/>
                </a:solidFill>
                <a:uFill>
                  <a:solidFill>
                    <a:srgbClr val="5E5E5E"/>
                  </a:solidFill>
                </a:uFill>
              </a:rPr>
              <a:t>However, the vulnerable version of OpenSSL responds with random padding.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pPr lvl="0"/>
            <a:endParaRPr/>
          </a:p>
        </p:txBody>
      </p:sp>
      <p:sp>
        <p:nvSpPr>
          <p:cNvPr id="191" name="Shape 191"/>
          <p:cNvSpPr>
            <a:spLocks noGrp="1"/>
          </p:cNvSpPr>
          <p:nvPr>
            <p:ph type="body" sz="quarter" idx="1"/>
          </p:nvPr>
        </p:nvSpPr>
        <p:spPr>
          <a:prstGeom prst="rect">
            <a:avLst/>
          </a:prstGeom>
        </p:spPr>
        <p:txBody>
          <a:bodyPr/>
          <a:lstStyle>
            <a:lvl1pPr>
              <a:defRPr sz="1800"/>
            </a:lvl1pPr>
          </a:lstStyle>
          <a:p>
            <a:pPr lvl="0">
              <a:defRPr>
                <a:solidFill>
                  <a:srgbClr val="000000"/>
                </a:solidFill>
                <a:uFillTx/>
              </a:defRPr>
            </a:pPr>
            <a:r>
              <a:rPr>
                <a:solidFill>
                  <a:srgbClr val="5E5E5E"/>
                </a:solidFill>
                <a:uFill>
                  <a:solidFill>
                    <a:srgbClr val="5E5E5E"/>
                  </a:solidFill>
                </a:uFill>
              </a:rPr>
              <a:t>This is means that servers will respond back with randomly generated padding, but no leaked server memory, which allows us to check for the vulnerability.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pPr lvl="0"/>
            <a:endParaRPr/>
          </a:p>
        </p:txBody>
      </p:sp>
      <p:sp>
        <p:nvSpPr>
          <p:cNvPr id="197" name="Shape 197"/>
          <p:cNvSpPr>
            <a:spLocks noGrp="1"/>
          </p:cNvSpPr>
          <p:nvPr>
            <p:ph type="body" sz="quarter" idx="1"/>
          </p:nvPr>
        </p:nvSpPr>
        <p:spPr>
          <a:prstGeom prst="rect">
            <a:avLst/>
          </a:prstGeom>
        </p:spPr>
        <p:txBody>
          <a:bodyPr/>
          <a:lstStyle/>
          <a:p>
            <a:pPr lvl="0">
              <a:defRPr sz="1800">
                <a:solidFill>
                  <a:srgbClr val="000000"/>
                </a:solidFill>
                <a:uFillTx/>
              </a:defRPr>
            </a:pPr>
            <a:r>
              <a:rPr>
                <a:solidFill>
                  <a:srgbClr val="5E5E5E"/>
                </a:solidFill>
                <a:uFill>
                  <a:solidFill>
                    <a:srgbClr val="5E5E5E"/>
                  </a:solidFill>
                </a:uFill>
              </a:rPr>
              <a:t>By the time we began scanning 48 hours post disclosure, the Top 100 most popular websites were all patched. However, these sites are incredibly important and likely what attackers were first targeting. </a:t>
            </a:r>
          </a:p>
          <a:p>
            <a:pPr lvl="0">
              <a:defRPr sz="1800">
                <a:solidFill>
                  <a:srgbClr val="000000"/>
                </a:solidFill>
                <a:uFillTx/>
              </a:defRPr>
            </a:pPr>
            <a:endParaRPr>
              <a:solidFill>
                <a:srgbClr val="5E5E5E"/>
              </a:solidFill>
              <a:uFill>
                <a:solidFill>
                  <a:srgbClr val="5E5E5E"/>
                </a:solidFill>
              </a:uFill>
            </a:endParaRPr>
          </a:p>
          <a:p>
            <a:pPr lvl="0">
              <a:defRPr sz="1800">
                <a:solidFill>
                  <a:srgbClr val="000000"/>
                </a:solidFill>
                <a:uFillTx/>
              </a:defRPr>
            </a:pPr>
            <a:r>
              <a:rPr>
                <a:solidFill>
                  <a:srgbClr val="5E5E5E"/>
                </a:solidFill>
                <a:uFill>
                  <a:solidFill>
                    <a:srgbClr val="5E5E5E"/>
                  </a:solidFill>
                </a:uFill>
              </a:rPr>
              <a:t>Several news organizations pressured sites for information and many sites either published press releases or provided quotes to news organizations about how they were affected. Similarly, several other researchers performed</a:t>
            </a:r>
          </a:p>
          <a:p>
            <a:pPr lvl="0">
              <a:defRPr sz="1800">
                <a:solidFill>
                  <a:srgbClr val="000000"/>
                </a:solidFill>
                <a:uFillTx/>
              </a:defRPr>
            </a:pPr>
            <a:r>
              <a:rPr>
                <a:solidFill>
                  <a:srgbClr val="5E5E5E"/>
                </a:solidFill>
                <a:uFill>
                  <a:solidFill>
                    <a:srgbClr val="5E5E5E"/>
                  </a:solidFill>
                </a:uFill>
              </a:rPr>
              <a:t>smaller more targeted scans of these top sites.</a:t>
            </a:r>
          </a:p>
          <a:p>
            <a:pPr lvl="0">
              <a:defRPr sz="1800">
                <a:solidFill>
                  <a:srgbClr val="000000"/>
                </a:solidFill>
                <a:uFillTx/>
              </a:defRPr>
            </a:pPr>
            <a:endParaRPr>
              <a:solidFill>
                <a:srgbClr val="5E5E5E"/>
              </a:solidFill>
              <a:uFill>
                <a:solidFill>
                  <a:srgbClr val="5E5E5E"/>
                </a:solidFill>
              </a:uFill>
            </a:endParaRPr>
          </a:p>
          <a:p>
            <a:pPr lvl="0">
              <a:defRPr sz="1800">
                <a:solidFill>
                  <a:srgbClr val="000000"/>
                </a:solidFill>
                <a:uFillTx/>
              </a:defRPr>
            </a:pPr>
            <a:r>
              <a:rPr>
                <a:solidFill>
                  <a:srgbClr val="5E5E5E"/>
                </a:solidFill>
                <a:uFill>
                  <a:solidFill>
                    <a:srgbClr val="5E5E5E"/>
                  </a:solidFill>
                </a:uFill>
              </a:rPr>
              <a:t>By aggregating these press releases and others’ scans, we know that at least 44 of the top 100 sites were affected. Most patched very quickly, but a small handful of sites, including Yahoo, Imgur, and OKCupid remained vulnerable more than 24 hours after disclosures.</a:t>
            </a:r>
          </a:p>
          <a:p>
            <a:pPr lvl="0">
              <a:defRPr sz="1800">
                <a:solidFill>
                  <a:srgbClr val="000000"/>
                </a:solidFill>
                <a:uFillTx/>
              </a:defRPr>
            </a:pPr>
            <a:endParaRPr>
              <a:solidFill>
                <a:srgbClr val="5E5E5E"/>
              </a:solidFill>
              <a:uFill>
                <a:solidFill>
                  <a:srgbClr val="5E5E5E"/>
                </a:solidFill>
              </a:uFill>
            </a:endParaRPr>
          </a:p>
          <a:p>
            <a:pPr lvl="0">
              <a:defRPr sz="1800">
                <a:solidFill>
                  <a:srgbClr val="000000"/>
                </a:solidFill>
                <a:uFillTx/>
              </a:defRPr>
            </a:pPr>
            <a:r>
              <a:rPr>
                <a:solidFill>
                  <a:srgbClr val="5E5E5E"/>
                </a:solidFill>
                <a:uFill>
                  <a:solidFill>
                    <a:srgbClr val="5E5E5E"/>
                  </a:solidFill>
                </a:uFill>
              </a:rPr>
              <a:t>The top 500 were patched when we started scanning.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pPr lvl="0"/>
            <a:endParaRPr/>
          </a:p>
        </p:txBody>
      </p:sp>
      <p:sp>
        <p:nvSpPr>
          <p:cNvPr id="210" name="Shape 210"/>
          <p:cNvSpPr>
            <a:spLocks noGrp="1"/>
          </p:cNvSpPr>
          <p:nvPr>
            <p:ph type="body" sz="quarter" idx="1"/>
          </p:nvPr>
        </p:nvSpPr>
        <p:spPr>
          <a:prstGeom prst="rect">
            <a:avLst/>
          </a:prstGeom>
        </p:spPr>
        <p:txBody>
          <a:bodyPr/>
          <a:lstStyle/>
          <a:p>
            <a:pPr lvl="0">
              <a:defRPr sz="1800">
                <a:solidFill>
                  <a:srgbClr val="000000"/>
                </a:solidFill>
                <a:uFillTx/>
              </a:defRPr>
            </a:pPr>
            <a:r>
              <a:rPr sz="1700">
                <a:solidFill>
                  <a:srgbClr val="5E5E5E"/>
                </a:solidFill>
                <a:uFill>
                  <a:solidFill>
                    <a:srgbClr val="5E5E5E"/>
                  </a:solidFill>
                </a:uFill>
              </a:rPr>
              <a:t>While we can gather some information about the Top 100 sites from press releases, they likely operate very differently from other smaller websites. And while little attention was paid to the extension, we can estimate how many popular sites were affected.</a:t>
            </a:r>
          </a:p>
          <a:p>
            <a:pPr lvl="0">
              <a:defRPr sz="1800">
                <a:solidFill>
                  <a:srgbClr val="000000"/>
                </a:solidFill>
                <a:uFillTx/>
              </a:defRPr>
            </a:pPr>
            <a:endParaRPr sz="1700">
              <a:solidFill>
                <a:srgbClr val="5E5E5E"/>
              </a:solidFill>
              <a:uFill>
                <a:solidFill>
                  <a:srgbClr val="5E5E5E"/>
                </a:solidFill>
              </a:uFill>
            </a:endParaRPr>
          </a:p>
          <a:p>
            <a:pPr lvl="0">
              <a:defRPr sz="1800">
                <a:solidFill>
                  <a:srgbClr val="000000"/>
                </a:solidFill>
                <a:uFillTx/>
              </a:defRPr>
            </a:pPr>
            <a:r>
              <a:rPr sz="1700">
                <a:solidFill>
                  <a:srgbClr val="5E5E5E"/>
                </a:solidFill>
                <a:uFill>
                  <a:solidFill>
                    <a:srgbClr val="5E5E5E"/>
                  </a:solidFill>
                </a:uFill>
              </a:rPr>
              <a:t>In our first scan of the Alexa Top 1 Million, we found that 45% of sites supported HTTPS, of which 60% supported the Heartbeat Extension.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pPr lvl="0"/>
            <a:endParaRPr/>
          </a:p>
        </p:txBody>
      </p:sp>
      <p:sp>
        <p:nvSpPr>
          <p:cNvPr id="231" name="Shape 231"/>
          <p:cNvSpPr>
            <a:spLocks noGrp="1"/>
          </p:cNvSpPr>
          <p:nvPr>
            <p:ph type="body" sz="quarter" idx="1"/>
          </p:nvPr>
        </p:nvSpPr>
        <p:spPr>
          <a:prstGeom prst="rect">
            <a:avLst/>
          </a:prstGeom>
        </p:spPr>
        <p:txBody>
          <a:bodyPr/>
          <a:lstStyle>
            <a:lvl1pPr>
              <a:defRPr sz="2300"/>
            </a:lvl1pPr>
          </a:lstStyle>
          <a:p>
            <a:pPr lvl="0">
              <a:defRPr sz="1800">
                <a:solidFill>
                  <a:srgbClr val="000000"/>
                </a:solidFill>
                <a:uFillTx/>
              </a:defRPr>
            </a:pPr>
            <a:r>
              <a:rPr sz="2300">
                <a:solidFill>
                  <a:srgbClr val="5E5E5E"/>
                </a:solidFill>
                <a:uFill>
                  <a:solidFill>
                    <a:srgbClr val="5E5E5E"/>
                  </a:solidFill>
                </a:uFill>
              </a:rPr>
              <a:t>However, only 91% of the sites that supported the Heartbeat Extension used software that uses OpenSSL and was affected by Heartbleed. If all of those servers had been initially vulnerable, then 55% of HTTPS sites would have been affected.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AutoNum type="arabicPeriod"/>
            </a:pPr>
            <a:r>
              <a:rPr lang="en-US" baseline="0" dirty="0" smtClean="0"/>
              <a:t>Today, I first want to briefly discuss how HTTPS uses certificate authorities provide authentication, how we ended up in the situation where we’re blinding relying on this ecosystem</a:t>
            </a:r>
          </a:p>
          <a:p>
            <a:pPr marL="228600" lvl="0" indent="-228600">
              <a:buAutoNum type="arabicPeriod"/>
            </a:pPr>
            <a:endParaRPr lang="en-US" baseline="0" dirty="0" smtClean="0"/>
          </a:p>
          <a:p>
            <a:pPr marL="228600" lvl="0" indent="-228600">
              <a:buAutoNum type="arabicPeriod"/>
            </a:pPr>
            <a:r>
              <a:rPr lang="en-US" baseline="0" dirty="0" smtClean="0"/>
              <a:t>How we went about collecting data about the ecosystem – how did we discover</a:t>
            </a:r>
          </a:p>
          <a:p>
            <a:pPr marL="228600" lvl="0" indent="-228600">
              <a:buAutoNum type="arabicPeriod"/>
            </a:pPr>
            <a:endParaRPr lang="en-US" baseline="0" dirty="0" smtClean="0"/>
          </a:p>
          <a:p>
            <a:pPr marL="228600" lvl="0" indent="-228600">
              <a:buAutoNum type="arabicPeriod"/>
            </a:pPr>
            <a:r>
              <a:rPr lang="en-US" baseline="0" dirty="0" smtClean="0"/>
              <a:t>Identify who the current CAs are, how they came to be, and how they make up this ecosystem. “Who are the certificate authorities”</a:t>
            </a:r>
          </a:p>
          <a:p>
            <a:pPr marL="228600" lvl="0" indent="-228600">
              <a:buAutoNum type="arabicPeriod"/>
            </a:pPr>
            <a:endParaRPr lang="en-US" baseline="0" dirty="0" smtClean="0"/>
          </a:p>
          <a:p>
            <a:pPr marL="228600" lvl="0" indent="-228600">
              <a:buAutoNum type="arabicPeriod"/>
            </a:pPr>
            <a:r>
              <a:rPr lang="en-US" baseline="0" dirty="0" smtClean="0"/>
              <a:t>Discuss several of the most worrisome trends we’ve noticed in the ecosystem over the past year “What are CAs doing that puts the entire ecosystem at risk?”</a:t>
            </a:r>
          </a:p>
          <a:p>
            <a:pPr marL="228600" lvl="0" indent="-228600">
              <a:buAutoNum type="arabicPeriod"/>
            </a:pPr>
            <a:endParaRPr lang="en-US" baseline="0" dirty="0" smtClean="0"/>
          </a:p>
          <a:p>
            <a:pPr marL="228600" lvl="0" indent="-228600">
              <a:buAutoNum type="arabicPeriod"/>
            </a:pPr>
            <a:r>
              <a:rPr lang="en-US" baseline="0" dirty="0" smtClean="0"/>
              <a:t>Lastly, I want to touch on how some ways that we can move forward as a community to make the ecosystem more secure</a:t>
            </a:r>
          </a:p>
        </p:txBody>
      </p:sp>
      <p:sp>
        <p:nvSpPr>
          <p:cNvPr id="4" name="Slide Number Placeholder 3"/>
          <p:cNvSpPr>
            <a:spLocks noGrp="1"/>
          </p:cNvSpPr>
          <p:nvPr>
            <p:ph type="sldNum" sz="quarter" idx="10"/>
          </p:nvPr>
        </p:nvSpPr>
        <p:spPr/>
        <p:txBody>
          <a:bodyPr/>
          <a:lstStyle/>
          <a:p>
            <a:fld id="{38ECC94F-1D87-DE4B-B64C-9FB16BA0EEAF}" type="slidenum">
              <a:rPr lang="en-US" smtClean="0"/>
              <a:pPr/>
              <a:t>3</a:t>
            </a:fld>
            <a:endParaRPr lang="en-US"/>
          </a:p>
        </p:txBody>
      </p:sp>
    </p:spTree>
    <p:extLst>
      <p:ext uri="{BB962C8B-B14F-4D97-AF65-F5344CB8AC3E}">
        <p14:creationId xmlns:p14="http://schemas.microsoft.com/office/powerpoint/2010/main" val="2032316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prstGeom prst="rect">
            <a:avLst/>
          </a:prstGeom>
        </p:spPr>
        <p:txBody>
          <a:bodyPr/>
          <a:lstStyle/>
          <a:p>
            <a:pPr lvl="0"/>
            <a:endParaRPr/>
          </a:p>
        </p:txBody>
      </p:sp>
      <p:sp>
        <p:nvSpPr>
          <p:cNvPr id="237" name="Shape 237"/>
          <p:cNvSpPr>
            <a:spLocks noGrp="1"/>
          </p:cNvSpPr>
          <p:nvPr>
            <p:ph type="body" sz="quarter" idx="1"/>
          </p:nvPr>
        </p:nvSpPr>
        <p:spPr>
          <a:prstGeom prst="rect">
            <a:avLst/>
          </a:prstGeom>
        </p:spPr>
        <p:txBody>
          <a:bodyPr/>
          <a:lstStyle/>
          <a:p>
            <a:pPr lvl="0">
              <a:defRPr sz="1800">
                <a:solidFill>
                  <a:srgbClr val="000000"/>
                </a:solidFill>
                <a:uFillTx/>
              </a:defRPr>
            </a:pPr>
            <a:r>
              <a:rPr sz="1700">
                <a:solidFill>
                  <a:srgbClr val="5E5E5E"/>
                </a:solidFill>
                <a:uFill>
                  <a:solidFill>
                    <a:srgbClr val="5E5E5E"/>
                  </a:solidFill>
                </a:uFill>
              </a:rPr>
              <a:t>Codenomicon estimated that 66% of sites were vulnerable based on sites that used nginx or Apache.</a:t>
            </a:r>
            <a:br>
              <a:rPr sz="1700">
                <a:solidFill>
                  <a:srgbClr val="5E5E5E"/>
                </a:solidFill>
                <a:uFill>
                  <a:solidFill>
                    <a:srgbClr val="5E5E5E"/>
                  </a:solidFill>
                </a:uFill>
              </a:rPr>
            </a:br>
            <a:r>
              <a:rPr sz="1700">
                <a:solidFill>
                  <a:srgbClr val="5E5E5E"/>
                </a:solidFill>
                <a:uFill>
                  <a:solidFill>
                    <a:srgbClr val="5E5E5E"/>
                  </a:solidFill>
                </a:uFill>
              </a:rPr>
              <a:t>This was likely an overestimate, but not necessarily by much.</a:t>
            </a:r>
          </a:p>
          <a:p>
            <a:pPr lvl="0">
              <a:defRPr sz="1800">
                <a:solidFill>
                  <a:srgbClr val="000000"/>
                </a:solidFill>
                <a:uFillTx/>
              </a:defRPr>
            </a:pPr>
            <a:endParaRPr sz="1700">
              <a:solidFill>
                <a:srgbClr val="5E5E5E"/>
              </a:solidFill>
              <a:uFill>
                <a:solidFill>
                  <a:srgbClr val="5E5E5E"/>
                </a:solidFill>
              </a:uFill>
            </a:endParaRPr>
          </a:p>
          <a:p>
            <a:pPr lvl="0">
              <a:defRPr sz="1800">
                <a:solidFill>
                  <a:srgbClr val="000000"/>
                </a:solidFill>
                <a:uFillTx/>
              </a:defRPr>
            </a:pPr>
            <a:r>
              <a:rPr sz="1700">
                <a:solidFill>
                  <a:srgbClr val="5E5E5E"/>
                </a:solidFill>
                <a:uFill>
                  <a:solidFill>
                    <a:srgbClr val="5E5E5E"/>
                  </a:solidFill>
                </a:uFill>
              </a:rPr>
              <a:t>From the last slide, if we assume that everyone using affected software was vulnerable was affected, at most 55% would have been vulnerable</a:t>
            </a:r>
          </a:p>
          <a:p>
            <a:pPr lvl="0">
              <a:defRPr sz="1800">
                <a:solidFill>
                  <a:srgbClr val="000000"/>
                </a:solidFill>
                <a:uFillTx/>
              </a:defRPr>
            </a:pPr>
            <a:r>
              <a:rPr sz="1700">
                <a:solidFill>
                  <a:srgbClr val="5E5E5E"/>
                </a:solidFill>
                <a:uFill>
                  <a:solidFill>
                    <a:srgbClr val="5E5E5E"/>
                  </a:solidFill>
                </a:uFill>
              </a:rPr>
              <a:t>And your immediate reaction might be that this is likely not an upper bound because users might have just disabled Heartbeat support.</a:t>
            </a:r>
          </a:p>
          <a:p>
            <a:pPr lvl="0">
              <a:defRPr sz="1800">
                <a:solidFill>
                  <a:srgbClr val="000000"/>
                </a:solidFill>
                <a:uFillTx/>
              </a:defRPr>
            </a:pPr>
            <a:r>
              <a:rPr sz="1700">
                <a:solidFill>
                  <a:srgbClr val="5E5E5E"/>
                </a:solidFill>
                <a:uFill>
                  <a:solidFill>
                    <a:srgbClr val="5E5E5E"/>
                  </a:solidFill>
                </a:uFill>
              </a:rPr>
              <a:t>However, it was not possible to disable support through a configuration change—instead users would have been required to recompile OpenSSL from scratch.</a:t>
            </a:r>
          </a:p>
          <a:p>
            <a:pPr lvl="0">
              <a:defRPr sz="1800">
                <a:solidFill>
                  <a:srgbClr val="000000"/>
                </a:solidFill>
                <a:uFillTx/>
              </a:defRPr>
            </a:pPr>
            <a:r>
              <a:rPr sz="1700">
                <a:solidFill>
                  <a:srgbClr val="5E5E5E"/>
                </a:solidFill>
                <a:uFill>
                  <a:solidFill>
                    <a:srgbClr val="5E5E5E"/>
                  </a:solidFill>
                </a:uFill>
              </a:rPr>
              <a:t>Would have been much easier to just disable support.</a:t>
            </a:r>
          </a:p>
          <a:p>
            <a:pPr lvl="0">
              <a:defRPr sz="1800">
                <a:solidFill>
                  <a:srgbClr val="000000"/>
                </a:solidFill>
                <a:uFillTx/>
              </a:defRPr>
            </a:pPr>
            <a:endParaRPr sz="1700">
              <a:solidFill>
                <a:srgbClr val="5E5E5E"/>
              </a:solidFill>
              <a:uFill>
                <a:solidFill>
                  <a:srgbClr val="5E5E5E"/>
                </a:solidFill>
              </a:uFill>
            </a:endParaRPr>
          </a:p>
          <a:p>
            <a:pPr lvl="0">
              <a:defRPr sz="1800">
                <a:solidFill>
                  <a:srgbClr val="000000"/>
                </a:solidFill>
                <a:uFillTx/>
              </a:defRPr>
            </a:pPr>
            <a:r>
              <a:rPr sz="1700">
                <a:solidFill>
                  <a:srgbClr val="5E5E5E"/>
                </a:solidFill>
                <a:uFill>
                  <a:solidFill>
                    <a:srgbClr val="5E5E5E"/>
                  </a:solidFill>
                </a:uFill>
              </a:rPr>
              <a:t>However this is an upper bound. Older sites may have been using older versions of OpenSSL that was not vulnerable.</a:t>
            </a:r>
          </a:p>
          <a:p>
            <a:pPr lvl="0">
              <a:defRPr sz="1800">
                <a:solidFill>
                  <a:srgbClr val="000000"/>
                </a:solidFill>
                <a:uFillTx/>
              </a:defRPr>
            </a:pPr>
            <a:r>
              <a:rPr sz="1700">
                <a:solidFill>
                  <a:srgbClr val="5E5E5E"/>
                </a:solidFill>
                <a:uFill>
                  <a:solidFill>
                    <a:srgbClr val="5E5E5E"/>
                  </a:solidFill>
                </a:uFill>
              </a:rPr>
              <a:t>We analyzed historical data from Trustworthy Internet Movement’s SSL Pulse’s monthly scans of Alexa sites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pPr lvl="0"/>
            <a:endParaRPr/>
          </a:p>
        </p:txBody>
      </p:sp>
      <p:sp>
        <p:nvSpPr>
          <p:cNvPr id="250" name="Shape 250"/>
          <p:cNvSpPr>
            <a:spLocks noGrp="1"/>
          </p:cNvSpPr>
          <p:nvPr>
            <p:ph type="body" sz="quarter" idx="1"/>
          </p:nvPr>
        </p:nvSpPr>
        <p:spPr>
          <a:prstGeom prst="rect">
            <a:avLst/>
          </a:prstGeom>
        </p:spPr>
        <p:txBody>
          <a:bodyPr/>
          <a:lstStyle/>
          <a:p>
            <a:pPr lvl="0">
              <a:defRPr sz="1800">
                <a:solidFill>
                  <a:srgbClr val="000000"/>
                </a:solidFill>
                <a:uFillTx/>
              </a:defRPr>
            </a:pPr>
            <a:r>
              <a:rPr sz="1700">
                <a:solidFill>
                  <a:srgbClr val="5E5E5E"/>
                </a:solidFill>
                <a:uFill>
                  <a:solidFill>
                    <a:srgbClr val="5E5E5E"/>
                  </a:solidFill>
                </a:uFill>
              </a:rPr>
              <a:t>We also performed scans of the full IPv4 address space, which found that not only were websites affected, but a large number of embedded devices.</a:t>
            </a:r>
          </a:p>
          <a:p>
            <a:pPr lvl="0">
              <a:defRPr sz="1800">
                <a:solidFill>
                  <a:srgbClr val="000000"/>
                </a:solidFill>
                <a:uFillTx/>
              </a:defRPr>
            </a:pPr>
            <a:endParaRPr sz="1700">
              <a:solidFill>
                <a:srgbClr val="5E5E5E"/>
              </a:solidFill>
              <a:uFill>
                <a:solidFill>
                  <a:srgbClr val="5E5E5E"/>
                </a:solidFill>
              </a:uFill>
            </a:endParaRPr>
          </a:p>
          <a:p>
            <a:pPr lvl="0">
              <a:defRPr sz="1800">
                <a:solidFill>
                  <a:srgbClr val="000000"/>
                </a:solidFill>
                <a:uFillTx/>
              </a:defRPr>
            </a:pPr>
            <a:r>
              <a:rPr sz="1700">
                <a:solidFill>
                  <a:srgbClr val="5E5E5E"/>
                </a:solidFill>
                <a:uFill>
                  <a:solidFill>
                    <a:srgbClr val="5E5E5E"/>
                  </a:solidFill>
                </a:uFill>
              </a:rPr>
              <a:t>In whole, a smaller number of hosts were affected. Only 11% of IPv4 hosts supported Heartbeat (versus 60% of popular sites) and only 6% of hosts were vulnerable.</a:t>
            </a:r>
          </a:p>
          <a:p>
            <a:pPr lvl="0">
              <a:defRPr sz="1800">
                <a:solidFill>
                  <a:srgbClr val="000000"/>
                </a:solidFill>
                <a:uFillTx/>
              </a:defRPr>
            </a:pPr>
            <a:endParaRPr sz="1700">
              <a:solidFill>
                <a:srgbClr val="5E5E5E"/>
              </a:solidFill>
              <a:uFill>
                <a:solidFill>
                  <a:srgbClr val="5E5E5E"/>
                </a:solidFill>
              </a:uFill>
            </a:endParaRPr>
          </a:p>
          <a:p>
            <a:pPr lvl="0">
              <a:defRPr sz="1800">
                <a:solidFill>
                  <a:srgbClr val="000000"/>
                </a:solidFill>
                <a:uFillTx/>
              </a:defRPr>
            </a:pPr>
            <a:r>
              <a:rPr sz="1700">
                <a:solidFill>
                  <a:srgbClr val="5E5E5E"/>
                </a:solidFill>
                <a:uFill>
                  <a:solidFill>
                    <a:srgbClr val="5E5E5E"/>
                  </a:solidFill>
                </a:uFill>
              </a:rPr>
              <a:t>What we did find was that a large number of the vulnerable hosts were either embedded devices or software packages. These ranged from SCADA devices and security cameras to web hosting management software and in one case, a Pizza Point of Sale service.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noRot="1" noChangeAspect="1"/>
          </p:cNvSpPr>
          <p:nvPr>
            <p:ph type="sldImg"/>
          </p:nvPr>
        </p:nvSpPr>
        <p:spPr>
          <a:prstGeom prst="rect">
            <a:avLst/>
          </a:prstGeom>
        </p:spPr>
        <p:txBody>
          <a:bodyPr/>
          <a:lstStyle/>
          <a:p>
            <a:pPr lvl="0"/>
            <a:endParaRPr/>
          </a:p>
        </p:txBody>
      </p:sp>
      <p:sp>
        <p:nvSpPr>
          <p:cNvPr id="256" name="Shape 256"/>
          <p:cNvSpPr>
            <a:spLocks noGrp="1"/>
          </p:cNvSpPr>
          <p:nvPr>
            <p:ph type="body" sz="quarter" idx="1"/>
          </p:nvPr>
        </p:nvSpPr>
        <p:spPr>
          <a:prstGeom prst="rect">
            <a:avLst/>
          </a:prstGeom>
        </p:spPr>
        <p:txBody>
          <a:bodyPr/>
          <a:lstStyle/>
          <a:p>
            <a:pPr lvl="0">
              <a:defRPr sz="1800">
                <a:solidFill>
                  <a:srgbClr val="000000"/>
                </a:solidFill>
                <a:uFillTx/>
              </a:defRPr>
            </a:pPr>
            <a:r>
              <a:rPr sz="1700">
                <a:solidFill>
                  <a:srgbClr val="5E5E5E"/>
                </a:solidFill>
                <a:uFill>
                  <a:solidFill>
                    <a:srgbClr val="5E5E5E"/>
                  </a:solidFill>
                </a:uFill>
              </a:rPr>
              <a:t>So know that a large percentage of both popular websites and devices were affected by the bug. But how did network operators respond?</a:t>
            </a:r>
          </a:p>
          <a:p>
            <a:pPr lvl="0">
              <a:defRPr sz="1800">
                <a:solidFill>
                  <a:srgbClr val="000000"/>
                </a:solidFill>
                <a:uFillTx/>
              </a:defRPr>
            </a:pPr>
            <a:endParaRPr sz="1700">
              <a:solidFill>
                <a:srgbClr val="5E5E5E"/>
              </a:solidFill>
              <a:uFill>
                <a:solidFill>
                  <a:srgbClr val="5E5E5E"/>
                </a:solidFill>
              </a:uFill>
            </a:endParaRPr>
          </a:p>
          <a:p>
            <a:pPr lvl="0">
              <a:defRPr sz="1800">
                <a:solidFill>
                  <a:srgbClr val="000000"/>
                </a:solidFill>
                <a:uFillTx/>
              </a:defRPr>
            </a:pPr>
            <a:r>
              <a:rPr sz="1700">
                <a:solidFill>
                  <a:srgbClr val="5E5E5E"/>
                </a:solidFill>
                <a:uFill>
                  <a:solidFill>
                    <a:srgbClr val="5E5E5E"/>
                  </a:solidFill>
                </a:uFill>
              </a:rPr>
              <a:t>Well in the case of popular websites, sites did fairly well. By the time of our first scan, less than 12% of sites remained vulnerable. However, 3% of sites remained vulnerable two months after disclosure, where it remains rather stagnant. </a:t>
            </a:r>
          </a:p>
          <a:p>
            <a:pPr lvl="0">
              <a:defRPr sz="1800">
                <a:solidFill>
                  <a:srgbClr val="000000"/>
                </a:solidFill>
                <a:uFillTx/>
              </a:defRPr>
            </a:pPr>
            <a:endParaRPr sz="1700">
              <a:solidFill>
                <a:srgbClr val="5E5E5E"/>
              </a:solidFill>
              <a:uFill>
                <a:solidFill>
                  <a:srgbClr val="5E5E5E"/>
                </a:solidFill>
              </a:uFill>
            </a:endParaRPr>
          </a:p>
          <a:p>
            <a:pPr lvl="0">
              <a:defRPr sz="1800">
                <a:solidFill>
                  <a:srgbClr val="000000"/>
                </a:solidFill>
                <a:uFillTx/>
              </a:defRPr>
            </a:pPr>
            <a:r>
              <a:rPr sz="1700">
                <a:solidFill>
                  <a:srgbClr val="5E5E5E"/>
                </a:solidFill>
                <a:uFill>
                  <a:solidFill>
                    <a:srgbClr val="5E5E5E"/>
                  </a:solidFill>
                </a:uFill>
              </a:rPr>
              <a:t>The scans of the full IPv4 address space are less optimistic.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prstGeom prst="rect">
            <a:avLst/>
          </a:prstGeom>
        </p:spPr>
        <p:txBody>
          <a:bodyPr/>
          <a:lstStyle/>
          <a:p>
            <a:pPr lvl="0"/>
            <a:endParaRPr/>
          </a:p>
        </p:txBody>
      </p:sp>
      <p:sp>
        <p:nvSpPr>
          <p:cNvPr id="263" name="Shape 263"/>
          <p:cNvSpPr>
            <a:spLocks noGrp="1"/>
          </p:cNvSpPr>
          <p:nvPr>
            <p:ph type="body" sz="quarter" idx="1"/>
          </p:nvPr>
        </p:nvSpPr>
        <p:spPr>
          <a:prstGeom prst="rect">
            <a:avLst/>
          </a:prstGeom>
        </p:spPr>
        <p:txBody>
          <a:bodyPr/>
          <a:lstStyle/>
          <a:p>
            <a:pPr lvl="0">
              <a:defRPr sz="1800">
                <a:solidFill>
                  <a:srgbClr val="000000"/>
                </a:solidFill>
                <a:uFillTx/>
              </a:defRPr>
            </a:pPr>
            <a:r>
              <a:rPr sz="1700">
                <a:solidFill>
                  <a:srgbClr val="5E5E5E"/>
                </a:solidFill>
                <a:uFill>
                  <a:solidFill>
                    <a:srgbClr val="5E5E5E"/>
                  </a:solidFill>
                </a:uFill>
              </a:rPr>
              <a:t>The fist thing you note is a large, almost 50% drop in vulnerable hosts. This occurred when several large hosting providers patched all of the hosts in their AS during the same time period. And we note that almost 60% of the vulnerable hosts are in only 10 ASes.</a:t>
            </a:r>
          </a:p>
          <a:p>
            <a:pPr lvl="0">
              <a:defRPr sz="1800">
                <a:solidFill>
                  <a:srgbClr val="000000"/>
                </a:solidFill>
                <a:uFillTx/>
              </a:defRPr>
            </a:pPr>
            <a:endParaRPr sz="1700">
              <a:solidFill>
                <a:srgbClr val="5E5E5E"/>
              </a:solidFill>
              <a:uFill>
                <a:solidFill>
                  <a:srgbClr val="5E5E5E"/>
                </a:solidFill>
              </a:uFill>
            </a:endParaRPr>
          </a:p>
          <a:p>
            <a:pPr lvl="0">
              <a:defRPr sz="1800">
                <a:solidFill>
                  <a:srgbClr val="000000"/>
                </a:solidFill>
                <a:uFillTx/>
              </a:defRPr>
            </a:pPr>
            <a:r>
              <a:rPr sz="1700">
                <a:solidFill>
                  <a:srgbClr val="5E5E5E"/>
                </a:solidFill>
                <a:uFill>
                  <a:solidFill>
                    <a:srgbClr val="5E5E5E"/>
                  </a:solidFill>
                </a:uFill>
              </a:rPr>
              <a:t>However, unfortunately, besides that one drop, there’s only been a small amount of patching and close to 2% of the IPv4 hosts remained vulnerable after two months.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noRot="1" noChangeAspect="1"/>
          </p:cNvSpPr>
          <p:nvPr>
            <p:ph type="sldImg"/>
          </p:nvPr>
        </p:nvSpPr>
        <p:spPr>
          <a:prstGeom prst="rect">
            <a:avLst/>
          </a:prstGeom>
        </p:spPr>
        <p:txBody>
          <a:bodyPr/>
          <a:lstStyle/>
          <a:p>
            <a:pPr lvl="0"/>
            <a:endParaRPr/>
          </a:p>
        </p:txBody>
      </p:sp>
      <p:sp>
        <p:nvSpPr>
          <p:cNvPr id="271" name="Shape 271"/>
          <p:cNvSpPr>
            <a:spLocks noGrp="1"/>
          </p:cNvSpPr>
          <p:nvPr>
            <p:ph type="body" sz="quarter" idx="1"/>
          </p:nvPr>
        </p:nvSpPr>
        <p:spPr>
          <a:prstGeom prst="rect">
            <a:avLst/>
          </a:prstGeom>
        </p:spPr>
        <p:txBody>
          <a:bodyPr/>
          <a:lstStyle/>
          <a:p>
            <a:pPr lvl="0">
              <a:defRPr sz="1800">
                <a:solidFill>
                  <a:srgbClr val="000000"/>
                </a:solidFill>
                <a:uFillTx/>
              </a:defRPr>
            </a:pPr>
            <a:r>
              <a:rPr sz="1700">
                <a:solidFill>
                  <a:srgbClr val="5E5E5E"/>
                </a:solidFill>
                <a:uFill>
                  <a:solidFill>
                    <a:srgbClr val="5E5E5E"/>
                  </a:solidFill>
                </a:uFill>
              </a:rPr>
              <a:t>While it appears that many operators did well at patching vulnerable websites, there remains the question — was this good enough? One way that we can consider this question is by looking at when attackers began to exploit the vulnerability. </a:t>
            </a:r>
          </a:p>
          <a:p>
            <a:pPr lvl="0">
              <a:defRPr sz="1800">
                <a:solidFill>
                  <a:srgbClr val="000000"/>
                </a:solidFill>
                <a:uFillTx/>
              </a:defRPr>
            </a:pPr>
            <a:endParaRPr sz="1700">
              <a:solidFill>
                <a:srgbClr val="5E5E5E"/>
              </a:solidFill>
              <a:uFill>
                <a:solidFill>
                  <a:srgbClr val="5E5E5E"/>
                </a:solidFill>
              </a:uFill>
            </a:endParaRPr>
          </a:p>
          <a:p>
            <a:pPr lvl="0">
              <a:defRPr sz="1800">
                <a:solidFill>
                  <a:srgbClr val="000000"/>
                </a:solidFill>
                <a:uFillTx/>
              </a:defRPr>
            </a:pPr>
            <a:r>
              <a:rPr sz="1700">
                <a:solidFill>
                  <a:srgbClr val="5E5E5E"/>
                </a:solidFill>
                <a:uFill>
                  <a:solidFill>
                    <a:srgbClr val="5E5E5E"/>
                  </a:solidFill>
                </a:uFill>
              </a:rPr>
              <a:t>And unfortunately we find attackers began doing widespread scans 22 hours after disclosure—prior to our first scan.</a:t>
            </a:r>
          </a:p>
          <a:p>
            <a:pPr lvl="0">
              <a:defRPr sz="1800">
                <a:solidFill>
                  <a:srgbClr val="000000"/>
                </a:solidFill>
                <a:uFillTx/>
              </a:defRPr>
            </a:pPr>
            <a:endParaRPr sz="1700">
              <a:solidFill>
                <a:srgbClr val="5E5E5E"/>
              </a:solidFill>
              <a:uFill>
                <a:solidFill>
                  <a:srgbClr val="5E5E5E"/>
                </a:solidFill>
              </a:uFill>
            </a:endParaRPr>
          </a:p>
          <a:p>
            <a:pPr lvl="0">
              <a:defRPr sz="1800">
                <a:solidFill>
                  <a:srgbClr val="000000"/>
                </a:solidFill>
                <a:uFillTx/>
              </a:defRPr>
            </a:pPr>
            <a:r>
              <a:rPr sz="1700">
                <a:solidFill>
                  <a:srgbClr val="5E5E5E"/>
                </a:solidFill>
                <a:uFill>
                  <a:solidFill>
                    <a:srgbClr val="5E5E5E"/>
                  </a:solidFill>
                </a:uFill>
              </a:rPr>
              <a:t>Further, attackers likely targeted popular websites prior to large scans.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pPr lvl="0"/>
            <a:endParaRPr/>
          </a:p>
        </p:txBody>
      </p:sp>
      <p:sp>
        <p:nvSpPr>
          <p:cNvPr id="278" name="Shape 278"/>
          <p:cNvSpPr>
            <a:spLocks noGrp="1"/>
          </p:cNvSpPr>
          <p:nvPr>
            <p:ph type="body" sz="quarter" idx="1"/>
          </p:nvPr>
        </p:nvSpPr>
        <p:spPr>
          <a:prstGeom prst="rect">
            <a:avLst/>
          </a:prstGeom>
        </p:spPr>
        <p:txBody>
          <a:bodyPr/>
          <a:lstStyle/>
          <a:p>
            <a:pPr lvl="0">
              <a:defRPr sz="1800">
                <a:solidFill>
                  <a:srgbClr val="000000"/>
                </a:solidFill>
                <a:uFillTx/>
              </a:defRPr>
            </a:pPr>
            <a:r>
              <a:rPr sz="2100">
                <a:solidFill>
                  <a:srgbClr val="5E5E5E"/>
                </a:solidFill>
                <a:uFill>
                  <a:solidFill>
                    <a:srgbClr val="5E5E5E"/>
                  </a:solidFill>
                </a:uFill>
              </a:rPr>
              <a:t>In order to understand who was scanning for the vulnerability, we considered packet traces from LBNL, ICSI, and a honeypot on Amazon EC2.</a:t>
            </a:r>
          </a:p>
          <a:p>
            <a:pPr lvl="0">
              <a:defRPr sz="1800">
                <a:solidFill>
                  <a:srgbClr val="000000"/>
                </a:solidFill>
                <a:uFillTx/>
              </a:defRPr>
            </a:pPr>
            <a:endParaRPr sz="2100">
              <a:solidFill>
                <a:srgbClr val="5E5E5E"/>
              </a:solidFill>
              <a:uFill>
                <a:solidFill>
                  <a:srgbClr val="5E5E5E"/>
                </a:solidFill>
              </a:uFill>
            </a:endParaRPr>
          </a:p>
          <a:p>
            <a:pPr lvl="0">
              <a:defRPr sz="1800">
                <a:solidFill>
                  <a:srgbClr val="000000"/>
                </a:solidFill>
                <a:uFillTx/>
              </a:defRPr>
            </a:pPr>
            <a:r>
              <a:rPr sz="2100">
                <a:solidFill>
                  <a:srgbClr val="5E5E5E"/>
                </a:solidFill>
                <a:uFill>
                  <a:solidFill>
                    <a:srgbClr val="5E5E5E"/>
                  </a:solidFill>
                </a:uFill>
              </a:rPr>
              <a:t>We find no evidence of exploitation prior to public disclosure in any of the networks, but detect scans beginning within 22 hours.</a:t>
            </a:r>
          </a:p>
          <a:p>
            <a:pPr lvl="0">
              <a:defRPr sz="1800">
                <a:solidFill>
                  <a:srgbClr val="000000"/>
                </a:solidFill>
                <a:uFillTx/>
              </a:defRPr>
            </a:pPr>
            <a:endParaRPr sz="2100">
              <a:solidFill>
                <a:srgbClr val="5E5E5E"/>
              </a:solidFill>
              <a:uFill>
                <a:solidFill>
                  <a:srgbClr val="5E5E5E"/>
                </a:solidFill>
              </a:uFill>
            </a:endParaRPr>
          </a:p>
          <a:p>
            <a:pPr lvl="0">
              <a:defRPr sz="1800">
                <a:solidFill>
                  <a:srgbClr val="000000"/>
                </a:solidFill>
                <a:uFillTx/>
              </a:defRPr>
            </a:pPr>
            <a:r>
              <a:rPr sz="2100">
                <a:solidFill>
                  <a:srgbClr val="5E5E5E"/>
                </a:solidFill>
                <a:uFill>
                  <a:solidFill>
                    <a:srgbClr val="5E5E5E"/>
                  </a:solidFill>
                </a:uFill>
              </a:rPr>
              <a:t>In total, we observe nearly 6,000 probe attempts from ~700 hosts across all three networks.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noRot="1" noChangeAspect="1"/>
          </p:cNvSpPr>
          <p:nvPr>
            <p:ph type="sldImg"/>
          </p:nvPr>
        </p:nvSpPr>
        <p:spPr>
          <a:prstGeom prst="rect">
            <a:avLst/>
          </a:prstGeom>
        </p:spPr>
        <p:txBody>
          <a:bodyPr/>
          <a:lstStyle/>
          <a:p>
            <a:pPr lvl="0"/>
            <a:endParaRPr/>
          </a:p>
        </p:txBody>
      </p:sp>
      <p:sp>
        <p:nvSpPr>
          <p:cNvPr id="285" name="Shape 285"/>
          <p:cNvSpPr>
            <a:spLocks noGrp="1"/>
          </p:cNvSpPr>
          <p:nvPr>
            <p:ph type="body" sz="quarter" idx="1"/>
          </p:nvPr>
        </p:nvSpPr>
        <p:spPr>
          <a:prstGeom prst="rect">
            <a:avLst/>
          </a:prstGeom>
        </p:spPr>
        <p:txBody>
          <a:bodyPr/>
          <a:lstStyle/>
          <a:p>
            <a:pPr lvl="0">
              <a:defRPr sz="1800">
                <a:solidFill>
                  <a:srgbClr val="000000"/>
                </a:solidFill>
                <a:uFillTx/>
              </a:defRPr>
            </a:pPr>
            <a:r>
              <a:rPr sz="2100">
                <a:solidFill>
                  <a:srgbClr val="5E5E5E"/>
                </a:solidFill>
                <a:uFill>
                  <a:solidFill>
                    <a:srgbClr val="5E5E5E"/>
                  </a:solidFill>
                </a:uFill>
              </a:rPr>
              <a:t>However, only a handful of the hosts we observed appeared in more than one network. In total, we saw only 11 hosts that scanned both networks, of which only 6 scanned more than 100 hosts at ICSI. So while there was a large number of probe attempts, there appeared to be relatively low naïve Internet-wide scanning.</a:t>
            </a:r>
          </a:p>
          <a:p>
            <a:pPr lvl="0">
              <a:defRPr sz="1800">
                <a:solidFill>
                  <a:srgbClr val="000000"/>
                </a:solidFill>
                <a:uFillTx/>
              </a:defRPr>
            </a:pPr>
            <a:endParaRPr sz="2100">
              <a:solidFill>
                <a:srgbClr val="5E5E5E"/>
              </a:solidFill>
              <a:uFill>
                <a:solidFill>
                  <a:srgbClr val="5E5E5E"/>
                </a:solidFill>
              </a:uFill>
            </a:endParaRPr>
          </a:p>
          <a:p>
            <a:pPr lvl="0">
              <a:defRPr sz="1800">
                <a:solidFill>
                  <a:srgbClr val="000000"/>
                </a:solidFill>
                <a:uFillTx/>
              </a:defRPr>
            </a:pPr>
            <a:r>
              <a:rPr sz="2100">
                <a:solidFill>
                  <a:srgbClr val="5E5E5E"/>
                </a:solidFill>
                <a:uFill>
                  <a:solidFill>
                    <a:srgbClr val="5E5E5E"/>
                  </a:solidFill>
                </a:uFill>
              </a:rPr>
              <a:t>That being said, our honeypot on the Amazon EC2 network—which hosts no public services—received probes from over 200 distinct hosts, likely indicating that attackers are targeting this more dense address space.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noRot="1" noChangeAspect="1"/>
          </p:cNvSpPr>
          <p:nvPr>
            <p:ph type="sldImg"/>
          </p:nvPr>
        </p:nvSpPr>
        <p:spPr>
          <a:prstGeom prst="rect">
            <a:avLst/>
          </a:prstGeom>
        </p:spPr>
        <p:txBody>
          <a:bodyPr/>
          <a:lstStyle/>
          <a:p>
            <a:pPr lvl="0"/>
            <a:endParaRPr/>
          </a:p>
        </p:txBody>
      </p:sp>
      <p:sp>
        <p:nvSpPr>
          <p:cNvPr id="291" name="Shape 291"/>
          <p:cNvSpPr>
            <a:spLocks noGrp="1"/>
          </p:cNvSpPr>
          <p:nvPr>
            <p:ph type="body" sz="quarter" idx="1"/>
          </p:nvPr>
        </p:nvSpPr>
        <p:spPr>
          <a:prstGeom prst="rect">
            <a:avLst/>
          </a:prstGeom>
        </p:spPr>
        <p:txBody>
          <a:bodyPr/>
          <a:lstStyle/>
          <a:p>
            <a:pPr lvl="0">
              <a:defRPr sz="1800">
                <a:solidFill>
                  <a:srgbClr val="000000"/>
                </a:solidFill>
                <a:uFillTx/>
              </a:defRPr>
            </a:pPr>
            <a:r>
              <a:rPr sz="2400">
                <a:solidFill>
                  <a:srgbClr val="5E5E5E"/>
                </a:solidFill>
                <a:uFill>
                  <a:solidFill>
                    <a:srgbClr val="5E5E5E"/>
                  </a:solidFill>
                </a:uFill>
              </a:rPr>
              <a:t>As we discussed several slides back, there was little progress being made in patching IPv4 hosts and nearly 600K hosts remained vulnerable two weeks post disclosure.</a:t>
            </a:r>
          </a:p>
          <a:p>
            <a:pPr lvl="0">
              <a:defRPr sz="1800">
                <a:solidFill>
                  <a:srgbClr val="000000"/>
                </a:solidFill>
                <a:uFillTx/>
              </a:defRPr>
            </a:pPr>
            <a:endParaRPr sz="1300">
              <a:solidFill>
                <a:srgbClr val="5E5E5E"/>
              </a:solidFill>
              <a:uFill>
                <a:solidFill>
                  <a:srgbClr val="5E5E5E"/>
                </a:solidFill>
              </a:uFill>
            </a:endParaRPr>
          </a:p>
          <a:p>
            <a:pPr lvl="0">
              <a:defRPr sz="1800">
                <a:solidFill>
                  <a:srgbClr val="000000"/>
                </a:solidFill>
                <a:uFillTx/>
              </a:defRPr>
            </a:pPr>
            <a:r>
              <a:rPr sz="2400">
                <a:solidFill>
                  <a:srgbClr val="5E5E5E"/>
                </a:solidFill>
                <a:uFill>
                  <a:solidFill>
                    <a:srgbClr val="5E5E5E"/>
                  </a:solidFill>
                </a:uFill>
              </a:rPr>
              <a:t>We decided to notify the network operators responsible for these hosts. We aggregated vulnerable hosts by AS and sent notifications to 4,600 network operators with information on which hosts were vulnerable, how we detected vulnerable hosts, and how to patch the hosts.</a:t>
            </a:r>
          </a:p>
          <a:p>
            <a:pPr lvl="0">
              <a:defRPr sz="1800">
                <a:solidFill>
                  <a:srgbClr val="000000"/>
                </a:solidFill>
                <a:uFillTx/>
              </a:defRPr>
            </a:pPr>
            <a:endParaRPr sz="2400">
              <a:solidFill>
                <a:srgbClr val="5E5E5E"/>
              </a:solidFill>
              <a:uFill>
                <a:solidFill>
                  <a:srgbClr val="5E5E5E"/>
                </a:solidFill>
              </a:uFill>
            </a:endParaRPr>
          </a:p>
          <a:p>
            <a:pPr lvl="0">
              <a:defRPr sz="1800">
                <a:solidFill>
                  <a:srgbClr val="000000"/>
                </a:solidFill>
                <a:uFillTx/>
              </a:defRPr>
            </a:pPr>
            <a:r>
              <a:rPr sz="2400">
                <a:solidFill>
                  <a:srgbClr val="5E5E5E"/>
                </a:solidFill>
                <a:uFill>
                  <a:solidFill>
                    <a:srgbClr val="5E5E5E"/>
                  </a:solidFill>
                </a:uFill>
              </a:rPr>
              <a:t>We also used this as an opportunity to explore the effectiveness of large-scale vulnerability notifications. We split network operators into two groups, who we notified on two different dates.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pPr lvl="0"/>
            <a:endParaRPr/>
          </a:p>
        </p:txBody>
      </p:sp>
      <p:sp>
        <p:nvSpPr>
          <p:cNvPr id="297" name="Shape 297"/>
          <p:cNvSpPr>
            <a:spLocks noGrp="1"/>
          </p:cNvSpPr>
          <p:nvPr>
            <p:ph type="body" sz="quarter" idx="1"/>
          </p:nvPr>
        </p:nvSpPr>
        <p:spPr>
          <a:prstGeom prst="rect">
            <a:avLst/>
          </a:prstGeom>
        </p:spPr>
        <p:txBody>
          <a:bodyPr/>
          <a:lstStyle>
            <a:lvl1pPr>
              <a:defRPr sz="2200"/>
            </a:lvl1pPr>
          </a:lstStyle>
          <a:p>
            <a:pPr lvl="0">
              <a:defRPr sz="1800">
                <a:solidFill>
                  <a:srgbClr val="000000"/>
                </a:solidFill>
                <a:uFillTx/>
              </a:defRPr>
            </a:pPr>
            <a:r>
              <a:rPr sz="2200">
                <a:solidFill>
                  <a:srgbClr val="5E5E5E"/>
                </a:solidFill>
                <a:uFill>
                  <a:solidFill>
                    <a:srgbClr val="5E5E5E"/>
                  </a:solidFill>
                </a:uFill>
              </a:rPr>
              <a:t>And we find a surprising result — after a week when we began our second round of responsibilities, there was a 47% increase in patching in the operators that we did notify. Further, the responses we received were surprisingly positive—54/59 positive, 2 negative.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noRot="1" noChangeAspect="1"/>
          </p:cNvSpPr>
          <p:nvPr>
            <p:ph type="sldImg"/>
          </p:nvPr>
        </p:nvSpPr>
        <p:spPr>
          <a:prstGeom prst="rect">
            <a:avLst/>
          </a:prstGeom>
        </p:spPr>
        <p:txBody>
          <a:bodyPr/>
          <a:lstStyle/>
          <a:p>
            <a:pPr lvl="0"/>
            <a:endParaRPr/>
          </a:p>
        </p:txBody>
      </p:sp>
      <p:sp>
        <p:nvSpPr>
          <p:cNvPr id="305" name="Shape 305"/>
          <p:cNvSpPr>
            <a:spLocks noGrp="1"/>
          </p:cNvSpPr>
          <p:nvPr>
            <p:ph type="body" sz="quarter" idx="1"/>
          </p:nvPr>
        </p:nvSpPr>
        <p:spPr>
          <a:prstGeom prst="rect">
            <a:avLst/>
          </a:prstGeom>
        </p:spPr>
        <p:txBody>
          <a:bodyPr/>
          <a:lstStyle>
            <a:lvl1pPr>
              <a:defRPr sz="2200"/>
            </a:lvl1pPr>
          </a:lstStyle>
          <a:p>
            <a:pPr lvl="0">
              <a:defRPr sz="1800">
                <a:solidFill>
                  <a:srgbClr val="000000"/>
                </a:solidFill>
                <a:uFillTx/>
              </a:defRPr>
            </a:pPr>
            <a:r>
              <a:rPr sz="2200">
                <a:solidFill>
                  <a:srgbClr val="5E5E5E"/>
                </a:solidFill>
                <a:uFill>
                  <a:solidFill>
                    <a:srgbClr val="5E5E5E"/>
                  </a:solidFill>
                </a:uFill>
              </a:rPr>
              <a:t>And we find a surprising result — after a week when we began our second round of responsibilities, there was a 47% increase in patching in the operators that we did notify. Further, the responses we received were surprisingly positive—54/59 positive, 2 negative.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AutoNum type="arabicPeriod"/>
            </a:pPr>
            <a:r>
              <a:rPr lang="en-US" baseline="0" dirty="0" smtClean="0"/>
              <a:t>In the HTTPS ecosystem, we trust a set of organizations known as “certificate authorities” to investigate and digitally vouch for the identity of a website</a:t>
            </a:r>
          </a:p>
          <a:p>
            <a:pPr marL="228600" lvl="0" indent="-228600">
              <a:buAutoNum type="arabicPeriod"/>
            </a:pPr>
            <a:endParaRPr lang="en-US" baseline="0" dirty="0" smtClean="0"/>
          </a:p>
          <a:p>
            <a:pPr marL="228600" lvl="0" indent="-228600">
              <a:buAutoNum type="arabicPeriod"/>
            </a:pPr>
            <a:r>
              <a:rPr lang="en-US" baseline="0" dirty="0" smtClean="0"/>
              <a:t>This is how we know that when we go to </a:t>
            </a:r>
            <a:r>
              <a:rPr lang="en-US" baseline="0" dirty="0" err="1" smtClean="0"/>
              <a:t>google.com</a:t>
            </a:r>
            <a:r>
              <a:rPr lang="en-US" baseline="0" dirty="0" smtClean="0"/>
              <a:t> in our browser that we are establishing a secure connection with Google and not someone who may be </a:t>
            </a:r>
            <a:r>
              <a:rPr lang="en-US" baseline="0" dirty="0" err="1" smtClean="0"/>
              <a:t>MITMing</a:t>
            </a:r>
            <a:r>
              <a:rPr lang="en-US" baseline="0" dirty="0" smtClean="0"/>
              <a:t> our connection</a:t>
            </a:r>
          </a:p>
          <a:p>
            <a:pPr marL="228600" lvl="0" indent="-228600">
              <a:buAutoNum type="arabicPeriod"/>
            </a:pPr>
            <a:endParaRPr lang="en-US" baseline="0" dirty="0" smtClean="0"/>
          </a:p>
          <a:p>
            <a:pPr marL="228600" lvl="0" indent="-228600">
              <a:buAutoNum type="arabicPeriod"/>
            </a:pPr>
            <a:r>
              <a:rPr lang="en-US" baseline="0" dirty="0" smtClean="0"/>
              <a:t>The way this is done is that a set of trusted digital certificates known as “root authorities” belonging to these organizations are shipped with web browsers and </a:t>
            </a:r>
            <a:r>
              <a:rPr lang="en-US" baseline="0" dirty="0" err="1" smtClean="0"/>
              <a:t>OSes</a:t>
            </a:r>
            <a:r>
              <a:rPr lang="en-US" baseline="0" dirty="0" smtClean="0"/>
              <a:t> </a:t>
            </a:r>
          </a:p>
          <a:p>
            <a:pPr marL="228600" lvl="0" indent="-228600">
              <a:buAutoNum type="arabicPeriod"/>
            </a:pPr>
            <a:endParaRPr lang="en-US" baseline="0" dirty="0" smtClean="0"/>
          </a:p>
          <a:p>
            <a:pPr marL="228600" lvl="0" indent="-228600">
              <a:buAutoNum type="arabicPeriod"/>
            </a:pPr>
            <a:r>
              <a:rPr lang="en-US" baseline="0" dirty="0" smtClean="0"/>
              <a:t>Organizations use these CA certificates to sign a certificate for a website and if we trust that if a CA signed a certificate, then it is a valid website.</a:t>
            </a:r>
          </a:p>
        </p:txBody>
      </p:sp>
      <p:sp>
        <p:nvSpPr>
          <p:cNvPr id="4" name="Slide Number Placeholder 3"/>
          <p:cNvSpPr>
            <a:spLocks noGrp="1"/>
          </p:cNvSpPr>
          <p:nvPr>
            <p:ph type="sldNum" sz="quarter" idx="10"/>
          </p:nvPr>
        </p:nvSpPr>
        <p:spPr/>
        <p:txBody>
          <a:bodyPr/>
          <a:lstStyle/>
          <a:p>
            <a:fld id="{38ECC94F-1D87-DE4B-B64C-9FB16BA0EEAF}" type="slidenum">
              <a:rPr lang="en-US" smtClean="0"/>
              <a:pPr/>
              <a:t>4</a:t>
            </a:fld>
            <a:endParaRPr lang="en-US"/>
          </a:p>
        </p:txBody>
      </p:sp>
    </p:spTree>
    <p:extLst>
      <p:ext uri="{BB962C8B-B14F-4D97-AF65-F5344CB8AC3E}">
        <p14:creationId xmlns:p14="http://schemas.microsoft.com/office/powerpoint/2010/main" val="2032316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Shape 310"/>
          <p:cNvSpPr>
            <a:spLocks noGrp="1" noRot="1" noChangeAspect="1"/>
          </p:cNvSpPr>
          <p:nvPr>
            <p:ph type="sldImg"/>
          </p:nvPr>
        </p:nvSpPr>
        <p:spPr>
          <a:prstGeom prst="rect">
            <a:avLst/>
          </a:prstGeom>
        </p:spPr>
        <p:txBody>
          <a:bodyPr/>
          <a:lstStyle/>
          <a:p>
            <a:pPr lvl="0"/>
            <a:endParaRPr/>
          </a:p>
        </p:txBody>
      </p:sp>
      <p:sp>
        <p:nvSpPr>
          <p:cNvPr id="311" name="Shape 311"/>
          <p:cNvSpPr>
            <a:spLocks noGrp="1"/>
          </p:cNvSpPr>
          <p:nvPr>
            <p:ph type="body" sz="quarter" idx="1"/>
          </p:nvPr>
        </p:nvSpPr>
        <p:spPr>
          <a:prstGeom prst="rect">
            <a:avLst/>
          </a:prstGeom>
        </p:spPr>
        <p:txBody>
          <a:bodyPr/>
          <a:lstStyle/>
          <a:p>
            <a:pPr lvl="0">
              <a:defRPr sz="1800">
                <a:solidFill>
                  <a:srgbClr val="000000"/>
                </a:solidFill>
                <a:uFillTx/>
              </a:defRPr>
            </a:pPr>
            <a:r>
              <a:rPr>
                <a:solidFill>
                  <a:srgbClr val="5E5E5E"/>
                </a:solidFill>
                <a:uFill>
                  <a:solidFill>
                    <a:srgbClr val="5E5E5E"/>
                  </a:solidFill>
                </a:uFill>
              </a:rPr>
              <a:t>We also noted several distinct classes of operators when performing this notification.</a:t>
            </a:r>
          </a:p>
          <a:p>
            <a:pPr lvl="0">
              <a:defRPr sz="1800">
                <a:solidFill>
                  <a:srgbClr val="000000"/>
                </a:solidFill>
                <a:uFillTx/>
              </a:defRPr>
            </a:pPr>
            <a:endParaRPr>
              <a:solidFill>
                <a:srgbClr val="5E5E5E"/>
              </a:solidFill>
              <a:uFill>
                <a:solidFill>
                  <a:srgbClr val="5E5E5E"/>
                </a:solidFill>
              </a:uFill>
            </a:endParaRPr>
          </a:p>
          <a:p>
            <a:pPr lvl="0">
              <a:defRPr sz="1800">
                <a:solidFill>
                  <a:srgbClr val="000000"/>
                </a:solidFill>
                <a:uFillTx/>
              </a:defRPr>
            </a:pPr>
            <a:r>
              <a:rPr>
                <a:solidFill>
                  <a:srgbClr val="5E5E5E"/>
                </a:solidFill>
                <a:uFill>
                  <a:solidFill>
                    <a:srgbClr val="5E5E5E"/>
                  </a:solidFill>
                </a:uFill>
              </a:rPr>
              <a:t>A number of operators personally responded to us—which had the highest patching rate. However, we also noted a higher patch rate in the groups that sent us automated responses, or did not respond to notifications over the contacts for whom we received delivery failures.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noRot="1" noChangeAspect="1"/>
          </p:cNvSpPr>
          <p:nvPr>
            <p:ph type="sldImg"/>
          </p:nvPr>
        </p:nvSpPr>
        <p:spPr>
          <a:prstGeom prst="rect">
            <a:avLst/>
          </a:prstGeom>
        </p:spPr>
        <p:txBody>
          <a:bodyPr/>
          <a:lstStyle/>
          <a:p>
            <a:pPr lvl="0"/>
            <a:endParaRPr/>
          </a:p>
        </p:txBody>
      </p:sp>
      <p:sp>
        <p:nvSpPr>
          <p:cNvPr id="318" name="Shape 318"/>
          <p:cNvSpPr>
            <a:spLocks noGrp="1"/>
          </p:cNvSpPr>
          <p:nvPr>
            <p:ph type="body" sz="quarter" idx="1"/>
          </p:nvPr>
        </p:nvSpPr>
        <p:spPr>
          <a:prstGeom prst="rect">
            <a:avLst/>
          </a:prstGeom>
        </p:spPr>
        <p:txBody>
          <a:bodyPr/>
          <a:lstStyle/>
          <a:p>
            <a:pPr lvl="0">
              <a:defRPr sz="1800">
                <a:solidFill>
                  <a:srgbClr val="000000"/>
                </a:solidFill>
                <a:uFillTx/>
              </a:defRPr>
            </a:pPr>
            <a:r>
              <a:rPr sz="1700">
                <a:solidFill>
                  <a:srgbClr val="5E5E5E"/>
                </a:solidFill>
                <a:uFill>
                  <a:solidFill>
                    <a:srgbClr val="5E5E5E"/>
                  </a:solidFill>
                </a:uFill>
              </a:rPr>
              <a:t>However, patching the vulnerability was likely not enough. As was shown in the CloudFlare challenge, private cryptographic keys could be retrieved from vulnerable servers</a:t>
            </a:r>
          </a:p>
          <a:p>
            <a:pPr lvl="0">
              <a:defRPr sz="1800">
                <a:solidFill>
                  <a:srgbClr val="000000"/>
                </a:solidFill>
                <a:uFillTx/>
              </a:defRPr>
            </a:pPr>
            <a:endParaRPr sz="1700">
              <a:solidFill>
                <a:srgbClr val="5E5E5E"/>
              </a:solidFill>
              <a:uFill>
                <a:solidFill>
                  <a:srgbClr val="5E5E5E"/>
                </a:solidFill>
              </a:uFill>
            </a:endParaRPr>
          </a:p>
          <a:p>
            <a:pPr lvl="0">
              <a:defRPr sz="1800">
                <a:solidFill>
                  <a:srgbClr val="000000"/>
                </a:solidFill>
                <a:uFillTx/>
              </a:defRPr>
            </a:pPr>
            <a:r>
              <a:rPr sz="1700">
                <a:solidFill>
                  <a:srgbClr val="5E5E5E"/>
                </a:solidFill>
                <a:uFill>
                  <a:solidFill>
                    <a:srgbClr val="5E5E5E"/>
                  </a:solidFill>
                </a:uFill>
              </a:rPr>
              <a:t>and the security community recommended that administrators replace and revoke their vulnerable certificates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prstGeom prst="rect">
            <a:avLst/>
          </a:prstGeom>
        </p:spPr>
        <p:txBody>
          <a:bodyPr/>
          <a:lstStyle/>
          <a:p>
            <a:pPr lvl="0"/>
            <a:endParaRPr/>
          </a:p>
        </p:txBody>
      </p:sp>
      <p:sp>
        <p:nvSpPr>
          <p:cNvPr id="324" name="Shape 324"/>
          <p:cNvSpPr>
            <a:spLocks noGrp="1"/>
          </p:cNvSpPr>
          <p:nvPr>
            <p:ph type="body" sz="quarter" idx="1"/>
          </p:nvPr>
        </p:nvSpPr>
        <p:spPr>
          <a:prstGeom prst="rect">
            <a:avLst/>
          </a:prstGeom>
        </p:spPr>
        <p:txBody>
          <a:bodyPr/>
          <a:lstStyle/>
          <a:p>
            <a:pPr lvl="0">
              <a:defRPr sz="1800">
                <a:solidFill>
                  <a:srgbClr val="000000"/>
                </a:solidFill>
                <a:uFillTx/>
              </a:defRPr>
            </a:pPr>
            <a:r>
              <a:rPr sz="1700">
                <a:solidFill>
                  <a:srgbClr val="5E5E5E"/>
                </a:solidFill>
                <a:uFill>
                  <a:solidFill>
                    <a:srgbClr val="5E5E5E"/>
                  </a:solidFill>
                </a:uFill>
              </a:rPr>
              <a:t>Unfortunately administrators did not do as well. Only 10% of the sites we found vulnerable replaced their certificates and 4% revoked the vulnerable certificate.</a:t>
            </a:r>
          </a:p>
          <a:p>
            <a:pPr lvl="0">
              <a:defRPr sz="1800">
                <a:solidFill>
                  <a:srgbClr val="000000"/>
                </a:solidFill>
                <a:uFillTx/>
              </a:defRPr>
            </a:pPr>
            <a:endParaRPr sz="1700">
              <a:solidFill>
                <a:srgbClr val="5E5E5E"/>
              </a:solidFill>
              <a:uFill>
                <a:solidFill>
                  <a:srgbClr val="5E5E5E"/>
                </a:solidFill>
              </a:uFill>
            </a:endParaRPr>
          </a:p>
          <a:p>
            <a:pPr lvl="0">
              <a:defRPr sz="1800">
                <a:solidFill>
                  <a:srgbClr val="000000"/>
                </a:solidFill>
                <a:uFillTx/>
              </a:defRPr>
            </a:pPr>
            <a:r>
              <a:rPr sz="1700">
                <a:solidFill>
                  <a:srgbClr val="5E5E5E"/>
                </a:solidFill>
                <a:uFill>
                  <a:solidFill>
                    <a:srgbClr val="5E5E5E"/>
                  </a:solidFill>
                </a:uFill>
              </a:rPr>
              <a:t>Even more concerning, 14% of the sites that replaced their certificates reused the vulnerable key, indicating that administrators did not understand why they were replacing the certificate in the first place.</a:t>
            </a:r>
          </a:p>
          <a:p>
            <a:pPr lvl="0">
              <a:defRPr sz="1800">
                <a:solidFill>
                  <a:srgbClr val="000000"/>
                </a:solidFill>
                <a:uFillTx/>
              </a:defRPr>
            </a:pPr>
            <a:endParaRPr sz="1700">
              <a:solidFill>
                <a:srgbClr val="5E5E5E"/>
              </a:solidFill>
              <a:uFill>
                <a:solidFill>
                  <a:srgbClr val="5E5E5E"/>
                </a:solidFill>
              </a:uFill>
            </a:endParaRPr>
          </a:p>
          <a:p>
            <a:pPr lvl="0">
              <a:defRPr sz="1800">
                <a:solidFill>
                  <a:srgbClr val="000000"/>
                </a:solidFill>
                <a:uFillTx/>
              </a:defRPr>
            </a:pPr>
            <a:endParaRPr sz="1700">
              <a:solidFill>
                <a:srgbClr val="5E5E5E"/>
              </a:solidFill>
              <a:uFill>
                <a:solidFill>
                  <a:srgbClr val="5E5E5E"/>
                </a:solidFill>
              </a:uFill>
            </a:endParaRPr>
          </a:p>
          <a:p>
            <a:pPr lvl="0">
              <a:defRPr sz="1800">
                <a:solidFill>
                  <a:srgbClr val="000000"/>
                </a:solidFill>
                <a:uFillTx/>
              </a:defRPr>
            </a:pPr>
            <a:r>
              <a:rPr sz="1700">
                <a:solidFill>
                  <a:srgbClr val="5E5E5E"/>
                </a:solidFill>
                <a:uFill>
                  <a:solidFill>
                    <a:srgbClr val="5E5E5E"/>
                  </a:solidFill>
                </a:uFill>
              </a:rPr>
              <a:t>/ht the next guys. cite paper</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 client sends outgoing mail by con- </a:t>
            </a:r>
            <a:r>
              <a:rPr lang="en-US" sz="1200" kern="1200" dirty="0" err="1" smtClean="0">
                <a:solidFill>
                  <a:schemeClr val="tx1"/>
                </a:solidFill>
                <a:effectLst/>
                <a:latin typeface="+mn-lt"/>
                <a:ea typeface="+mn-ea"/>
                <a:cs typeface="+mn-cs"/>
              </a:rPr>
              <a:t>necting</a:t>
            </a:r>
            <a:r>
              <a:rPr lang="en-US" sz="1200" kern="1200" dirty="0" smtClean="0">
                <a:solidFill>
                  <a:schemeClr val="tx1"/>
                </a:solidFill>
                <a:effectLst/>
                <a:latin typeface="+mn-lt"/>
                <a:ea typeface="+mn-ea"/>
                <a:cs typeface="+mn-cs"/>
              </a:rPr>
              <a:t> to its organization’s local SMTP server (􏰀). The local server performs a DNS lookup for the mail exchange (MX) record of the </a:t>
            </a:r>
            <a:r>
              <a:rPr lang="en-US" sz="1200" i="1" kern="1200" dirty="0" err="1" smtClean="0">
                <a:solidFill>
                  <a:schemeClr val="tx1"/>
                </a:solidFill>
                <a:effectLst/>
                <a:latin typeface="+mn-lt"/>
                <a:ea typeface="+mn-ea"/>
                <a:cs typeface="+mn-cs"/>
              </a:rPr>
              <a:t>destination.com</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domain, which contains the hostname of the </a:t>
            </a:r>
            <a:r>
              <a:rPr lang="en-US" sz="1200" kern="1200" dirty="0" err="1" smtClean="0">
                <a:solidFill>
                  <a:schemeClr val="tx1"/>
                </a:solidFill>
                <a:effectLst/>
                <a:latin typeface="+mn-lt"/>
                <a:ea typeface="+mn-ea"/>
                <a:cs typeface="+mn-cs"/>
              </a:rPr>
              <a:t>desti</a:t>
            </a:r>
            <a:r>
              <a:rPr lang="en-US" sz="1200" kern="1200" dirty="0" smtClean="0">
                <a:solidFill>
                  <a:schemeClr val="tx1"/>
                </a:solidFill>
                <a:effectLst/>
                <a:latin typeface="+mn-lt"/>
                <a:ea typeface="+mn-ea"/>
                <a:cs typeface="+mn-cs"/>
              </a:rPr>
              <a:t>- nation’s SMTP server, in this case </a:t>
            </a:r>
            <a:r>
              <a:rPr lang="en-US" sz="1200" i="1" kern="1200" dirty="0" err="1" smtClean="0">
                <a:solidFill>
                  <a:schemeClr val="tx1"/>
                </a:solidFill>
                <a:effectLst/>
                <a:latin typeface="+mn-lt"/>
                <a:ea typeface="+mn-ea"/>
                <a:cs typeface="+mn-cs"/>
              </a:rPr>
              <a:t>smtp.destination.com</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 The sender’s server then performs a second DNS lookup for the </a:t>
            </a:r>
            <a:r>
              <a:rPr lang="en-US" sz="1200" kern="1200" dirty="0" err="1" smtClean="0">
                <a:solidFill>
                  <a:schemeClr val="tx1"/>
                </a:solidFill>
                <a:effectLst/>
                <a:latin typeface="+mn-lt"/>
                <a:ea typeface="+mn-ea"/>
                <a:cs typeface="+mn-cs"/>
              </a:rPr>
              <a:t>destina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tion</a:t>
            </a:r>
            <a:r>
              <a:rPr lang="en-US" sz="1200" kern="1200" dirty="0" smtClean="0">
                <a:solidFill>
                  <a:schemeClr val="tx1"/>
                </a:solidFill>
                <a:effectLst/>
                <a:latin typeface="+mn-lt"/>
                <a:ea typeface="+mn-ea"/>
                <a:cs typeface="+mn-cs"/>
              </a:rPr>
              <a:t> server’s IP address (􏰂), establishes a connection, and relays the message (􏰃). The recipient can later retrieve the message using a secondary protocol such as POP3 or IMAP (􏰄). </a:t>
            </a:r>
            <a:endParaRPr lang="en-US" dirty="0" smtClean="0"/>
          </a:p>
          <a:p>
            <a:endParaRPr lang="en-US" dirty="0"/>
          </a:p>
        </p:txBody>
      </p:sp>
      <p:sp>
        <p:nvSpPr>
          <p:cNvPr id="4" name="Slide Number Placeholder 3"/>
          <p:cNvSpPr>
            <a:spLocks noGrp="1"/>
          </p:cNvSpPr>
          <p:nvPr>
            <p:ph type="sldNum" sz="quarter" idx="10"/>
          </p:nvPr>
        </p:nvSpPr>
        <p:spPr/>
        <p:txBody>
          <a:bodyPr/>
          <a:lstStyle/>
          <a:p>
            <a:fld id="{38ECC94F-1D87-DE4B-B64C-9FB16BA0EEAF}" type="slidenum">
              <a:rPr lang="en-US" smtClean="0"/>
              <a:pPr/>
              <a:t>53</a:t>
            </a:fld>
            <a:endParaRPr lang="en-US"/>
          </a:p>
        </p:txBody>
      </p:sp>
    </p:spTree>
    <p:extLst>
      <p:ext uri="{BB962C8B-B14F-4D97-AF65-F5344CB8AC3E}">
        <p14:creationId xmlns:p14="http://schemas.microsoft.com/office/powerpoint/2010/main" val="34615013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Minimum protocol requirements for confidentiality, authenticity, and integrity against active, passive, and peer attackers. A “—” entry indicates an inapplicable com- </a:t>
            </a:r>
            <a:r>
              <a:rPr lang="en-US" sz="1200" kern="1200" dirty="0" err="1" smtClean="0">
                <a:solidFill>
                  <a:schemeClr val="tx1"/>
                </a:solidFill>
                <a:effectLst/>
                <a:latin typeface="+mn-lt"/>
                <a:ea typeface="+mn-ea"/>
                <a:cs typeface="+mn-cs"/>
              </a:rPr>
              <a:t>bination</a:t>
            </a:r>
            <a:r>
              <a:rPr lang="en-US" sz="1200" kern="1200" dirty="0" smtClean="0">
                <a:solidFill>
                  <a:schemeClr val="tx1"/>
                </a:solidFill>
                <a:effectLst/>
                <a:latin typeface="+mn-lt"/>
                <a:ea typeface="+mn-ea"/>
                <a:cs typeface="+mn-cs"/>
              </a:rPr>
              <a:t>. * </a:t>
            </a:r>
            <a:r>
              <a:rPr lang="en-US" sz="1200" i="1" kern="1200" dirty="0" smtClean="0">
                <a:solidFill>
                  <a:schemeClr val="tx1"/>
                </a:solidFill>
                <a:effectLst/>
                <a:latin typeface="+mn-lt"/>
                <a:ea typeface="+mn-ea"/>
                <a:cs typeface="+mn-cs"/>
              </a:rPr>
              <a:t>note</a:t>
            </a:r>
            <a:r>
              <a:rPr lang="en-US" sz="1200" kern="1200" dirty="0" smtClean="0">
                <a:solidFill>
                  <a:schemeClr val="tx1"/>
                </a:solidFill>
                <a:effectLst/>
                <a:latin typeface="+mn-lt"/>
                <a:ea typeface="+mn-ea"/>
                <a:cs typeface="+mn-cs"/>
              </a:rPr>
              <a:t>: while DKIM is theoretically sufficient, as used today, it is also </a:t>
            </a:r>
            <a:r>
              <a:rPr lang="en-US" sz="1200" kern="1200" dirty="0" err="1" smtClean="0">
                <a:solidFill>
                  <a:schemeClr val="tx1"/>
                </a:solidFill>
                <a:effectLst/>
                <a:latin typeface="+mn-lt"/>
                <a:ea typeface="+mn-ea"/>
                <a:cs typeface="+mn-cs"/>
              </a:rPr>
              <a:t>neces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sary</a:t>
            </a:r>
            <a:r>
              <a:rPr lang="en-US" sz="1200" kern="1200" dirty="0" smtClean="0">
                <a:solidFill>
                  <a:schemeClr val="tx1"/>
                </a:solidFill>
                <a:effectLst/>
                <a:latin typeface="+mn-lt"/>
                <a:ea typeface="+mn-ea"/>
                <a:cs typeface="+mn-cs"/>
              </a:rPr>
              <a:t> to advertise a strict policy using DMARC. </a:t>
            </a:r>
            <a:endParaRPr lang="en-US" dirty="0" smtClean="0"/>
          </a:p>
          <a:p>
            <a:endParaRPr lang="en-US" dirty="0"/>
          </a:p>
        </p:txBody>
      </p:sp>
      <p:sp>
        <p:nvSpPr>
          <p:cNvPr id="4" name="Slide Number Placeholder 3"/>
          <p:cNvSpPr>
            <a:spLocks noGrp="1"/>
          </p:cNvSpPr>
          <p:nvPr>
            <p:ph type="sldNum" sz="quarter" idx="10"/>
          </p:nvPr>
        </p:nvSpPr>
        <p:spPr/>
        <p:txBody>
          <a:bodyPr/>
          <a:lstStyle/>
          <a:p>
            <a:fld id="{38ECC94F-1D87-DE4B-B64C-9FB16BA0EEAF}" type="slidenum">
              <a:rPr lang="en-US" smtClean="0"/>
              <a:pPr/>
              <a:t>54</a:t>
            </a:fld>
            <a:endParaRPr lang="en-US"/>
          </a:p>
        </p:txBody>
      </p:sp>
    </p:spTree>
    <p:extLst>
      <p:ext uri="{BB962C8B-B14F-4D97-AF65-F5344CB8AC3E}">
        <p14:creationId xmlns:p14="http://schemas.microsoft.com/office/powerpoint/2010/main" val="6429447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SPF, DKIM, and DMARC are used to provide source authentication. The outgoing server digitally signs the message (􏰁). The receiving mail server performs an SPF lookup (􏰃) to check if the outgoing server is whitelisted, a DKIM lookup (􏰄) to determine the public key used in the signature, and a DMARC lookup (􏰅) to determine the correct action should SPF or DKIM validation fail. </a:t>
            </a:r>
            <a:endParaRPr lang="en-US" dirty="0" smtClean="0"/>
          </a:p>
          <a:p>
            <a:endParaRPr lang="en-US" dirty="0"/>
          </a:p>
        </p:txBody>
      </p:sp>
      <p:sp>
        <p:nvSpPr>
          <p:cNvPr id="4" name="Slide Number Placeholder 3"/>
          <p:cNvSpPr>
            <a:spLocks noGrp="1"/>
          </p:cNvSpPr>
          <p:nvPr>
            <p:ph type="sldNum" sz="quarter" idx="10"/>
          </p:nvPr>
        </p:nvSpPr>
        <p:spPr/>
        <p:txBody>
          <a:bodyPr/>
          <a:lstStyle/>
          <a:p>
            <a:fld id="{38ECC94F-1D87-DE4B-B64C-9FB16BA0EEAF}" type="slidenum">
              <a:rPr lang="en-US" smtClean="0"/>
              <a:pPr/>
              <a:t>56</a:t>
            </a:fld>
            <a:endParaRPr lang="en-US"/>
          </a:p>
        </p:txBody>
      </p:sp>
    </p:spTree>
    <p:extLst>
      <p:ext uri="{BB962C8B-B14F-4D97-AF65-F5344CB8AC3E}">
        <p14:creationId xmlns:p14="http://schemas.microsoft.com/office/powerpoint/2010/main" val="34526161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80% of in-bound Gmail connections are protected by TLS. Here, we present the selected cipher suites for April 30, 2015. </a:t>
            </a:r>
            <a:endParaRPr lang="en-US" dirty="0" smtClean="0"/>
          </a:p>
          <a:p>
            <a:endParaRPr lang="en-US" dirty="0"/>
          </a:p>
        </p:txBody>
      </p:sp>
      <p:sp>
        <p:nvSpPr>
          <p:cNvPr id="4" name="Slide Number Placeholder 3"/>
          <p:cNvSpPr>
            <a:spLocks noGrp="1"/>
          </p:cNvSpPr>
          <p:nvPr>
            <p:ph type="sldNum" sz="quarter" idx="10"/>
          </p:nvPr>
        </p:nvSpPr>
        <p:spPr/>
        <p:txBody>
          <a:bodyPr/>
          <a:lstStyle/>
          <a:p>
            <a:fld id="{38ECC94F-1D87-DE4B-B64C-9FB16BA0EEAF}" type="slidenum">
              <a:rPr lang="en-US" smtClean="0"/>
              <a:pPr/>
              <a:t>58</a:t>
            </a:fld>
            <a:endParaRPr lang="en-US"/>
          </a:p>
        </p:txBody>
      </p:sp>
    </p:spTree>
    <p:extLst>
      <p:ext uri="{BB962C8B-B14F-4D97-AF65-F5344CB8AC3E}">
        <p14:creationId xmlns:p14="http://schemas.microsoft.com/office/powerpoint/2010/main" val="2684395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scan results show that 79% of Alex Top Million domains have incoming SMTP servers, of which 81.8% support STARTTLS. </a:t>
            </a:r>
            <a:endParaRPr lang="en-US" dirty="0" smtClean="0"/>
          </a:p>
          <a:p>
            <a:endParaRPr lang="en-US" dirty="0"/>
          </a:p>
        </p:txBody>
      </p:sp>
      <p:sp>
        <p:nvSpPr>
          <p:cNvPr id="4" name="Slide Number Placeholder 3"/>
          <p:cNvSpPr>
            <a:spLocks noGrp="1"/>
          </p:cNvSpPr>
          <p:nvPr>
            <p:ph type="sldNum" sz="quarter" idx="10"/>
          </p:nvPr>
        </p:nvSpPr>
        <p:spPr/>
        <p:txBody>
          <a:bodyPr/>
          <a:lstStyle/>
          <a:p>
            <a:fld id="{38ECC94F-1D87-DE4B-B64C-9FB16BA0EEAF}" type="slidenum">
              <a:rPr lang="en-US" smtClean="0"/>
              <a:pPr/>
              <a:t>59</a:t>
            </a:fld>
            <a:endParaRPr lang="en-US"/>
          </a:p>
        </p:txBody>
      </p:sp>
    </p:spTree>
    <p:extLst>
      <p:ext uri="{BB962C8B-B14F-4D97-AF65-F5344CB8AC3E}">
        <p14:creationId xmlns:p14="http://schemas.microsoft.com/office/powerpoint/2010/main" val="28833553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Certificates for Top Million Domains</a:t>
            </a:r>
            <a:r>
              <a:rPr lang="en-US" sz="1200" kern="1200" dirty="0" smtClean="0">
                <a:solidFill>
                  <a:schemeClr val="tx1"/>
                </a:solidFill>
                <a:effectLst/>
                <a:latin typeface="+mn-lt"/>
                <a:ea typeface="+mn-ea"/>
                <a:cs typeface="+mn-cs"/>
              </a:rPr>
              <a:t>—While 52% of domains’ SMTP servers present trusted certificates, only 34.2% of trusted certificates match the MX server, and only 0.6% are valid for the recipient domain. </a:t>
            </a:r>
            <a:endParaRPr lang="en-US" dirty="0" smtClean="0"/>
          </a:p>
          <a:p>
            <a:endParaRPr lang="en-US" dirty="0"/>
          </a:p>
        </p:txBody>
      </p:sp>
      <p:sp>
        <p:nvSpPr>
          <p:cNvPr id="4" name="Slide Number Placeholder 3"/>
          <p:cNvSpPr>
            <a:spLocks noGrp="1"/>
          </p:cNvSpPr>
          <p:nvPr>
            <p:ph type="sldNum" sz="quarter" idx="10"/>
          </p:nvPr>
        </p:nvSpPr>
        <p:spPr/>
        <p:txBody>
          <a:bodyPr/>
          <a:lstStyle/>
          <a:p>
            <a:fld id="{38ECC94F-1D87-DE4B-B64C-9FB16BA0EEAF}" type="slidenum">
              <a:rPr lang="en-US" smtClean="0"/>
              <a:pPr/>
              <a:t>60</a:t>
            </a:fld>
            <a:endParaRPr lang="en-US"/>
          </a:p>
        </p:txBody>
      </p:sp>
    </p:spTree>
    <p:extLst>
      <p:ext uri="{BB962C8B-B14F-4D97-AF65-F5344CB8AC3E}">
        <p14:creationId xmlns:p14="http://schemas.microsoft.com/office/powerpoint/2010/main" val="1927742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scanned the public IPv4 address space for DNS servers that returned falsified MX records or SMTP server IP addresses for five popular mail providers. This data excludes loopback addresses and obvious configuration errors. </a:t>
            </a:r>
            <a:endParaRPr lang="en-US" dirty="0" smtClean="0"/>
          </a:p>
          <a:p>
            <a:endParaRPr lang="en-US" dirty="0"/>
          </a:p>
        </p:txBody>
      </p:sp>
      <p:sp>
        <p:nvSpPr>
          <p:cNvPr id="4" name="Slide Number Placeholder 3"/>
          <p:cNvSpPr>
            <a:spLocks noGrp="1"/>
          </p:cNvSpPr>
          <p:nvPr>
            <p:ph type="sldNum" sz="quarter" idx="10"/>
          </p:nvPr>
        </p:nvSpPr>
        <p:spPr/>
        <p:txBody>
          <a:bodyPr/>
          <a:lstStyle/>
          <a:p>
            <a:fld id="{38ECC94F-1D87-DE4B-B64C-9FB16BA0EEAF}" type="slidenum">
              <a:rPr lang="en-US" smtClean="0"/>
              <a:pPr/>
              <a:t>62</a:t>
            </a:fld>
            <a:endParaRPr lang="en-US"/>
          </a:p>
        </p:txBody>
      </p:sp>
    </p:spTree>
    <p:extLst>
      <p:ext uri="{BB962C8B-B14F-4D97-AF65-F5344CB8AC3E}">
        <p14:creationId xmlns:p14="http://schemas.microsoft.com/office/powerpoint/2010/main" val="1622544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AutoNum type="arabicPeriod"/>
            </a:pPr>
            <a:r>
              <a:rPr lang="en-US" baseline="0" dirty="0" smtClean="0"/>
              <a:t>However, CAs can also sign what we call an “intermediate certificate” – essentially creating a sub CA that wields all of the same signing authority as the original</a:t>
            </a:r>
          </a:p>
          <a:p>
            <a:pPr marL="228600" lvl="0" indent="-228600">
              <a:buAutoNum type="arabicPeriod"/>
            </a:pPr>
            <a:endParaRPr lang="en-US" baseline="0" dirty="0" smtClean="0"/>
          </a:p>
          <a:p>
            <a:pPr marL="228600" lvl="0" indent="-228600">
              <a:buAutoNum type="arabicPeriod"/>
            </a:pPr>
            <a:r>
              <a:rPr lang="en-US" baseline="0" dirty="0" smtClean="0"/>
              <a:t>And this helpful in many cases because this allows CAs to keep their master key offline in case of compromise.</a:t>
            </a:r>
          </a:p>
        </p:txBody>
      </p:sp>
      <p:sp>
        <p:nvSpPr>
          <p:cNvPr id="4" name="Slide Number Placeholder 3"/>
          <p:cNvSpPr>
            <a:spLocks noGrp="1"/>
          </p:cNvSpPr>
          <p:nvPr>
            <p:ph type="sldNum" sz="quarter" idx="10"/>
          </p:nvPr>
        </p:nvSpPr>
        <p:spPr/>
        <p:txBody>
          <a:bodyPr/>
          <a:lstStyle/>
          <a:p>
            <a:fld id="{38ECC94F-1D87-DE4B-B64C-9FB16BA0EEAF}" type="slidenum">
              <a:rPr lang="en-US" smtClean="0"/>
              <a:pPr/>
              <a:t>5</a:t>
            </a:fld>
            <a:endParaRPr lang="en-US"/>
          </a:p>
        </p:txBody>
      </p:sp>
    </p:spTree>
    <p:extLst>
      <p:ext uri="{BB962C8B-B14F-4D97-AF65-F5344CB8AC3E}">
        <p14:creationId xmlns:p14="http://schemas.microsoft.com/office/powerpoint/2010/main" val="20323164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present the breakdown of Gmail DKIM validation failures for November 2013 and April 2015. </a:t>
            </a:r>
            <a:endParaRPr lang="en-US" dirty="0" smtClean="0"/>
          </a:p>
          <a:p>
            <a:endParaRPr lang="en-US" dirty="0"/>
          </a:p>
        </p:txBody>
      </p:sp>
      <p:sp>
        <p:nvSpPr>
          <p:cNvPr id="4" name="Slide Number Placeholder 3"/>
          <p:cNvSpPr>
            <a:spLocks noGrp="1"/>
          </p:cNvSpPr>
          <p:nvPr>
            <p:ph type="sldNum" sz="quarter" idx="10"/>
          </p:nvPr>
        </p:nvSpPr>
        <p:spPr/>
        <p:txBody>
          <a:bodyPr/>
          <a:lstStyle/>
          <a:p>
            <a:fld id="{38ECC94F-1D87-DE4B-B64C-9FB16BA0EEAF}" type="slidenum">
              <a:rPr lang="en-US" smtClean="0"/>
              <a:pPr/>
              <a:t>63</a:t>
            </a:fld>
            <a:endParaRPr lang="en-US"/>
          </a:p>
        </p:txBody>
      </p:sp>
    </p:spTree>
    <p:extLst>
      <p:ext uri="{BB962C8B-B14F-4D97-AF65-F5344CB8AC3E}">
        <p14:creationId xmlns:p14="http://schemas.microsoft.com/office/powerpoint/2010/main" val="14004982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could perform a START- TLS handshake with 52% of the SMTP servers that our IPv4 scans identified. </a:t>
            </a:r>
            <a:endParaRPr lang="en-US" dirty="0" smtClean="0"/>
          </a:p>
          <a:p>
            <a:endParaRPr lang="en-US" dirty="0"/>
          </a:p>
        </p:txBody>
      </p:sp>
      <p:sp>
        <p:nvSpPr>
          <p:cNvPr id="4" name="Slide Number Placeholder 3"/>
          <p:cNvSpPr>
            <a:spLocks noGrp="1"/>
          </p:cNvSpPr>
          <p:nvPr>
            <p:ph type="sldNum" sz="quarter" idx="10"/>
          </p:nvPr>
        </p:nvSpPr>
        <p:spPr/>
        <p:txBody>
          <a:bodyPr/>
          <a:lstStyle/>
          <a:p>
            <a:fld id="{38ECC94F-1D87-DE4B-B64C-9FB16BA0EEAF}" type="slidenum">
              <a:rPr lang="en-US" smtClean="0"/>
              <a:pPr/>
              <a:t>64</a:t>
            </a:fld>
            <a:endParaRPr lang="en-US"/>
          </a:p>
        </p:txBody>
      </p:sp>
    </p:spTree>
    <p:extLst>
      <p:ext uri="{BB962C8B-B14F-4D97-AF65-F5344CB8AC3E}">
        <p14:creationId xmlns:p14="http://schemas.microsoft.com/office/powerpoint/2010/main" val="33907747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could ex- tract an echoed command from 14.75% of servers that sent errors in response to our STARTTLS command. 0.14% of these responses </a:t>
            </a:r>
            <a:r>
              <a:rPr lang="en-US" sz="1200" kern="1200" dirty="0" err="1" smtClean="0">
                <a:solidFill>
                  <a:schemeClr val="tx1"/>
                </a:solidFill>
                <a:effectLst/>
                <a:latin typeface="+mn-lt"/>
                <a:ea typeface="+mn-ea"/>
                <a:cs typeface="+mn-cs"/>
              </a:rPr>
              <a:t>indi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cate</a:t>
            </a:r>
            <a:r>
              <a:rPr lang="en-US" sz="1200" kern="1200" dirty="0" smtClean="0">
                <a:solidFill>
                  <a:schemeClr val="tx1"/>
                </a:solidFill>
                <a:effectLst/>
                <a:latin typeface="+mn-lt"/>
                <a:ea typeface="+mn-ea"/>
                <a:cs typeface="+mn-cs"/>
              </a:rPr>
              <a:t> that the command was tampered with before reaching the server. </a:t>
            </a:r>
            <a:endParaRPr lang="en-US" dirty="0" smtClean="0"/>
          </a:p>
          <a:p>
            <a:endParaRPr lang="en-US" dirty="0"/>
          </a:p>
        </p:txBody>
      </p:sp>
      <p:sp>
        <p:nvSpPr>
          <p:cNvPr id="4" name="Slide Number Placeholder 3"/>
          <p:cNvSpPr>
            <a:spLocks noGrp="1"/>
          </p:cNvSpPr>
          <p:nvPr>
            <p:ph type="sldNum" sz="quarter" idx="10"/>
          </p:nvPr>
        </p:nvSpPr>
        <p:spPr/>
        <p:txBody>
          <a:bodyPr/>
          <a:lstStyle/>
          <a:p>
            <a:fld id="{38ECC94F-1D87-DE4B-B64C-9FB16BA0EEAF}" type="slidenum">
              <a:rPr lang="en-US" smtClean="0"/>
              <a:pPr/>
              <a:t>65</a:t>
            </a:fld>
            <a:endParaRPr lang="en-US"/>
          </a:p>
        </p:txBody>
      </p:sp>
    </p:spTree>
    <p:extLst>
      <p:ext uri="{BB962C8B-B14F-4D97-AF65-F5344CB8AC3E}">
        <p14:creationId xmlns:p14="http://schemas.microsoft.com/office/powerpoint/2010/main" val="35070536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a:t>
            </a:r>
            <a:r>
              <a:rPr lang="en-US" sz="1200" kern="1200" dirty="0" smtClean="0">
                <a:solidFill>
                  <a:schemeClr val="tx1"/>
                </a:solidFill>
                <a:effectLst/>
                <a:latin typeface="+mn-lt"/>
                <a:ea typeface="+mn-ea"/>
                <a:cs typeface="+mn-cs"/>
              </a:rPr>
              <a:t>measure the fraction of incoming Gmail messages that originate from the IPs that we found were stripping TLS from SMTP </a:t>
            </a:r>
            <a:r>
              <a:rPr lang="en-US" sz="1200" kern="1200" dirty="0" err="1" smtClean="0">
                <a:solidFill>
                  <a:schemeClr val="tx1"/>
                </a:solidFill>
                <a:effectLst/>
                <a:latin typeface="+mn-lt"/>
                <a:ea typeface="+mn-ea"/>
                <a:cs typeface="+mn-cs"/>
              </a:rPr>
              <a:t>connec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tions</a:t>
            </a:r>
            <a:r>
              <a:rPr lang="en-US" sz="1200" kern="1200" dirty="0" smtClean="0">
                <a:solidFill>
                  <a:schemeClr val="tx1"/>
                </a:solidFill>
                <a:effectLst/>
                <a:latin typeface="+mn-lt"/>
                <a:ea typeface="+mn-ea"/>
                <a:cs typeface="+mn-cs"/>
              </a:rPr>
              <a:t>. Here, we show the countries with the most mail affected by STARTTLS stripping and the affected percentage of each country’s incoming mail between April 20 and 27, 2015. </a:t>
            </a:r>
            <a:endParaRPr lang="en-US" dirty="0" smtClean="0"/>
          </a:p>
          <a:p>
            <a:endParaRPr lang="en-US" dirty="0"/>
          </a:p>
        </p:txBody>
      </p:sp>
      <p:sp>
        <p:nvSpPr>
          <p:cNvPr id="4" name="Slide Number Placeholder 3"/>
          <p:cNvSpPr>
            <a:spLocks noGrp="1"/>
          </p:cNvSpPr>
          <p:nvPr>
            <p:ph type="sldNum" sz="quarter" idx="10"/>
          </p:nvPr>
        </p:nvSpPr>
        <p:spPr/>
        <p:txBody>
          <a:bodyPr/>
          <a:lstStyle/>
          <a:p>
            <a:fld id="{38ECC94F-1D87-DE4B-B64C-9FB16BA0EEAF}" type="slidenum">
              <a:rPr lang="en-US" smtClean="0"/>
              <a:pPr/>
              <a:t>66</a:t>
            </a:fld>
            <a:endParaRPr lang="en-US"/>
          </a:p>
        </p:txBody>
      </p:sp>
    </p:spTree>
    <p:extLst>
      <p:ext uri="{BB962C8B-B14F-4D97-AF65-F5344CB8AC3E}">
        <p14:creationId xmlns:p14="http://schemas.microsoft.com/office/powerpoint/2010/main" val="1602576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t>However it also allows CAs to delegate their signing power to other third party organizations</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t>And in all but a few cases, these intermediate authorities wield the same power as the original root certificate – they can sign for any website</a:t>
            </a:r>
          </a:p>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685800" marR="0" lvl="1"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t>This means that while Google’s CA can sign for </a:t>
            </a:r>
            <a:r>
              <a:rPr lang="en-US" baseline="0" dirty="0" err="1" smtClean="0"/>
              <a:t>google.com</a:t>
            </a:r>
            <a:r>
              <a:rPr lang="en-US" baseline="0" dirty="0" smtClean="0"/>
              <a:t>, so can every other organization with a CA certificate</a:t>
            </a:r>
          </a:p>
          <a:p>
            <a:pPr marL="685800" marR="0" lvl="1" indent="-228600" algn="l" defTabSz="457200" rtl="0" eaLnBrk="1" fontAlgn="auto" latinLnBrk="0" hangingPunct="1">
              <a:lnSpc>
                <a:spcPct val="100000"/>
              </a:lnSpc>
              <a:spcBef>
                <a:spcPts val="0"/>
              </a:spcBef>
              <a:spcAft>
                <a:spcPts val="0"/>
              </a:spcAft>
              <a:buClrTx/>
              <a:buSzTx/>
              <a:buFontTx/>
              <a:buAutoNum type="arabicPeriod"/>
              <a:tabLst/>
              <a:defRPr/>
            </a:pPr>
            <a:endParaRPr lang="en-US" baseline="0" dirty="0" smtClean="0"/>
          </a:p>
          <a:p>
            <a:pPr marL="685800" marR="0" lvl="1" indent="-228600" algn="l" defTabSz="457200" rtl="0" eaLnBrk="1" fontAlgn="auto" latinLnBrk="0" hangingPunct="1">
              <a:lnSpc>
                <a:spcPct val="100000"/>
              </a:lnSpc>
              <a:spcBef>
                <a:spcPts val="0"/>
              </a:spcBef>
              <a:spcAft>
                <a:spcPts val="0"/>
              </a:spcAft>
              <a:buClrTx/>
              <a:buSzTx/>
              <a:buFontTx/>
              <a:buAutoNum type="arabicPeriod"/>
              <a:tabLst/>
              <a:defRPr/>
            </a:pPr>
            <a:endParaRPr lang="en-US" baseline="0" dirty="0" smtClean="0"/>
          </a:p>
        </p:txBody>
      </p:sp>
      <p:sp>
        <p:nvSpPr>
          <p:cNvPr id="4" name="Slide Number Placeholder 3"/>
          <p:cNvSpPr>
            <a:spLocks noGrp="1"/>
          </p:cNvSpPr>
          <p:nvPr>
            <p:ph type="sldNum" sz="quarter" idx="10"/>
          </p:nvPr>
        </p:nvSpPr>
        <p:spPr/>
        <p:txBody>
          <a:bodyPr/>
          <a:lstStyle/>
          <a:p>
            <a:fld id="{38ECC94F-1D87-DE4B-B64C-9FB16BA0EEAF}" type="slidenum">
              <a:rPr lang="en-US" smtClean="0"/>
              <a:pPr/>
              <a:t>6</a:t>
            </a:fld>
            <a:endParaRPr lang="en-US"/>
          </a:p>
        </p:txBody>
      </p:sp>
    </p:spTree>
    <p:extLst>
      <p:ext uri="{BB962C8B-B14F-4D97-AF65-F5344CB8AC3E}">
        <p14:creationId xmlns:p14="http://schemas.microsoft.com/office/powerpoint/2010/main" val="2032316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AutoNum type="arabicPeriod"/>
            </a:pPr>
            <a:r>
              <a:rPr lang="en-US" baseline="0" dirty="0" smtClean="0"/>
              <a:t>We know who the roots are at any given time because they are included with a web browser.</a:t>
            </a:r>
          </a:p>
          <a:p>
            <a:pPr marL="228600" lvl="0" indent="-228600">
              <a:buAutoNum type="arabicPeriod"/>
            </a:pPr>
            <a:endParaRPr lang="en-US" baseline="0" dirty="0" smtClean="0"/>
          </a:p>
          <a:p>
            <a:pPr marL="228600" lvl="0" indent="-228600">
              <a:buAutoNum type="arabicPeriod"/>
            </a:pPr>
            <a:r>
              <a:rPr lang="en-US" baseline="0" dirty="0" smtClean="0"/>
              <a:t>However, intermediate certificates are not included. Instead a “chain” of certificates is included during the HTTPS handshake</a:t>
            </a:r>
          </a:p>
          <a:p>
            <a:pPr marL="228600" lvl="0" indent="-228600">
              <a:buAutoNum type="arabicPeriod"/>
            </a:pPr>
            <a:endParaRPr lang="en-US" baseline="0" dirty="0" smtClean="0"/>
          </a:p>
          <a:p>
            <a:pPr marL="228600" lvl="0" indent="-228600">
              <a:buAutoNum type="arabicPeriod"/>
            </a:pPr>
            <a:r>
              <a:rPr lang="en-US" baseline="0" dirty="0" smtClean="0"/>
              <a:t>If there’s a valid chain up to a trusted root authority, we will trust the certificate</a:t>
            </a:r>
          </a:p>
          <a:p>
            <a:pPr marL="228600" lvl="0" indent="-228600">
              <a:buAutoNum type="arabicPeriod"/>
            </a:pPr>
            <a:endParaRPr lang="en-US" baseline="0" dirty="0" smtClean="0"/>
          </a:p>
          <a:p>
            <a:pPr marL="228600" lvl="0" indent="-228600">
              <a:buAutoNum type="arabicPeriod"/>
            </a:pPr>
            <a:r>
              <a:rPr lang="en-US" baseline="0" dirty="0" smtClean="0"/>
              <a:t>This ultimately means that we don’t know the organizations with power to a sign a certificate at any given nor do we know what certificates they have signed</a:t>
            </a:r>
          </a:p>
          <a:p>
            <a:pPr marL="228600" lvl="0" indent="-228600">
              <a:buAutoNum type="arabicPeriod"/>
            </a:pPr>
            <a:endParaRPr lang="en-US" baseline="0" dirty="0" smtClean="0"/>
          </a:p>
          <a:p>
            <a:pPr marL="228600" lvl="0" indent="-228600">
              <a:buAutoNum type="arabicPeriod"/>
            </a:pPr>
            <a:r>
              <a:rPr lang="en-US" baseline="0" dirty="0" smtClean="0"/>
              <a:t>UNTIL we see them in the wild.</a:t>
            </a:r>
          </a:p>
        </p:txBody>
      </p:sp>
      <p:sp>
        <p:nvSpPr>
          <p:cNvPr id="4" name="Slide Number Placeholder 3"/>
          <p:cNvSpPr>
            <a:spLocks noGrp="1"/>
          </p:cNvSpPr>
          <p:nvPr>
            <p:ph type="sldNum" sz="quarter" idx="10"/>
          </p:nvPr>
        </p:nvSpPr>
        <p:spPr/>
        <p:txBody>
          <a:bodyPr/>
          <a:lstStyle/>
          <a:p>
            <a:fld id="{38ECC94F-1D87-DE4B-B64C-9FB16BA0EEAF}" type="slidenum">
              <a:rPr lang="en-US" smtClean="0"/>
              <a:pPr/>
              <a:t>7</a:t>
            </a:fld>
            <a:endParaRPr lang="en-US"/>
          </a:p>
        </p:txBody>
      </p:sp>
    </p:spTree>
    <p:extLst>
      <p:ext uri="{BB962C8B-B14F-4D97-AF65-F5344CB8AC3E}">
        <p14:creationId xmlns:p14="http://schemas.microsoft.com/office/powerpoint/2010/main" val="2032316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AutoNum type="arabicPeriod"/>
            </a:pPr>
            <a:r>
              <a:rPr lang="en-US" baseline="0" dirty="0" smtClean="0"/>
              <a:t>And while this seems non-optimal, we could see how this might work out in a small ecosystem if everyone acted responsibly</a:t>
            </a:r>
          </a:p>
          <a:p>
            <a:pPr marL="228600" lvl="0" indent="-228600">
              <a:buAutoNum type="arabicPeriod"/>
            </a:pPr>
            <a:endParaRPr lang="en-US" baseline="0" dirty="0" smtClean="0"/>
          </a:p>
          <a:p>
            <a:pPr marL="228600" lvl="0" indent="-228600">
              <a:buAutoNum type="arabicPeriod"/>
            </a:pPr>
            <a:r>
              <a:rPr lang="en-US" baseline="0" dirty="0" smtClean="0"/>
              <a:t>However, instead, we have hundreds of root certificates in each browser, thousands of intermediate certificates, and millions of leaf certificates in play </a:t>
            </a:r>
          </a:p>
        </p:txBody>
      </p:sp>
      <p:sp>
        <p:nvSpPr>
          <p:cNvPr id="4" name="Slide Number Placeholder 3"/>
          <p:cNvSpPr>
            <a:spLocks noGrp="1"/>
          </p:cNvSpPr>
          <p:nvPr>
            <p:ph type="sldNum" sz="quarter" idx="10"/>
          </p:nvPr>
        </p:nvSpPr>
        <p:spPr/>
        <p:txBody>
          <a:bodyPr/>
          <a:lstStyle/>
          <a:p>
            <a:fld id="{38ECC94F-1D87-DE4B-B64C-9FB16BA0EEAF}" type="slidenum">
              <a:rPr lang="en-US" smtClean="0"/>
              <a:pPr/>
              <a:t>8</a:t>
            </a:fld>
            <a:endParaRPr lang="en-US"/>
          </a:p>
        </p:txBody>
      </p:sp>
    </p:spTree>
    <p:extLst>
      <p:ext uri="{BB962C8B-B14F-4D97-AF65-F5344CB8AC3E}">
        <p14:creationId xmlns:p14="http://schemas.microsoft.com/office/powerpoint/2010/main" val="2032316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AutoNum type="arabicPeriod"/>
            </a:pPr>
            <a:r>
              <a:rPr lang="en-US" baseline="0" dirty="0" smtClean="0"/>
              <a:t>We have this large, very distributed ecosystem, how do we go about measuring it? Especially if we want to know who all the edge nodes – those we wouldn’t see on a daily basis are?</a:t>
            </a:r>
          </a:p>
        </p:txBody>
      </p:sp>
      <p:sp>
        <p:nvSpPr>
          <p:cNvPr id="4" name="Slide Number Placeholder 3"/>
          <p:cNvSpPr>
            <a:spLocks noGrp="1"/>
          </p:cNvSpPr>
          <p:nvPr>
            <p:ph type="sldNum" sz="quarter" idx="10"/>
          </p:nvPr>
        </p:nvSpPr>
        <p:spPr/>
        <p:txBody>
          <a:bodyPr/>
          <a:lstStyle/>
          <a:p>
            <a:fld id="{38ECC94F-1D87-DE4B-B64C-9FB16BA0EEAF}" type="slidenum">
              <a:rPr lang="en-US" smtClean="0"/>
              <a:pPr/>
              <a:t>9</a:t>
            </a:fld>
            <a:endParaRPr lang="en-US"/>
          </a:p>
        </p:txBody>
      </p:sp>
    </p:spTree>
    <p:extLst>
      <p:ext uri="{BB962C8B-B14F-4D97-AF65-F5344CB8AC3E}">
        <p14:creationId xmlns:p14="http://schemas.microsoft.com/office/powerpoint/2010/main" val="2032316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light">
    <p:spTree>
      <p:nvGrpSpPr>
        <p:cNvPr id="1" name=""/>
        <p:cNvGrpSpPr/>
        <p:nvPr/>
      </p:nvGrpSpPr>
      <p:grpSpPr>
        <a:xfrm>
          <a:off x="0" y="0"/>
          <a:ext cx="0" cy="0"/>
          <a:chOff x="0" y="0"/>
          <a:chExt cx="0" cy="0"/>
        </a:xfrm>
      </p:grpSpPr>
      <p:sp>
        <p:nvSpPr>
          <p:cNvPr id="6" name="Text Placeholder 5"/>
          <p:cNvSpPr>
            <a:spLocks noGrp="1"/>
          </p:cNvSpPr>
          <p:nvPr>
            <p:ph type="body" sz="quarter" idx="11" hasCustomPrompt="1"/>
          </p:nvPr>
        </p:nvSpPr>
        <p:spPr>
          <a:xfrm>
            <a:off x="251520" y="908720"/>
            <a:ext cx="8066088" cy="360040"/>
          </a:xfrm>
        </p:spPr>
        <p:txBody>
          <a:bodyPr anchor="t">
            <a:noAutofit/>
          </a:bodyPr>
          <a:lstStyle>
            <a:lvl1pPr>
              <a:defRPr sz="210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smtClean="0"/>
              <a:t>Master subtitle</a:t>
            </a:r>
            <a:endParaRPr lang="nl-NL"/>
          </a:p>
        </p:txBody>
      </p:sp>
      <p:sp>
        <p:nvSpPr>
          <p:cNvPr id="7" name="Title 6"/>
          <p:cNvSpPr>
            <a:spLocks noGrp="1"/>
          </p:cNvSpPr>
          <p:nvPr>
            <p:ph type="title" hasCustomPrompt="1"/>
          </p:nvPr>
        </p:nvSpPr>
        <p:spPr/>
        <p:txBody>
          <a:bodyPr/>
          <a:lstStyle>
            <a:lvl1pPr>
              <a:defRPr baseline="0"/>
            </a:lvl1pPr>
          </a:lstStyle>
          <a:p>
            <a:r>
              <a:rPr lang="en-US" smtClean="0"/>
              <a:t>Master title</a:t>
            </a:r>
            <a:endParaRPr lang="nl-NL"/>
          </a:p>
        </p:txBody>
      </p:sp>
      <p:sp>
        <p:nvSpPr>
          <p:cNvPr id="11" name="Text Placeholder 10"/>
          <p:cNvSpPr>
            <a:spLocks noGrp="1"/>
          </p:cNvSpPr>
          <p:nvPr>
            <p:ph type="body" sz="quarter" idx="12"/>
          </p:nvPr>
        </p:nvSpPr>
        <p:spPr/>
        <p:txBody>
          <a:bodyPr/>
          <a:lstStyle>
            <a:lvl1pPr>
              <a:defRPr>
                <a:solidFill>
                  <a:schemeClr val="tx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sp>
        <p:nvSpPr>
          <p:cNvPr id="5" name="Slide Number Placeholder 1"/>
          <p:cNvSpPr>
            <a:spLocks noGrp="1"/>
          </p:cNvSpPr>
          <p:nvPr>
            <p:ph type="sldNum" sz="quarter" idx="4"/>
          </p:nvPr>
        </p:nvSpPr>
        <p:spPr>
          <a:xfrm>
            <a:off x="8748464" y="6525344"/>
            <a:ext cx="504056" cy="360040"/>
          </a:xfrm>
          <a:prstGeom prst="rect">
            <a:avLst/>
          </a:prstGeom>
        </p:spPr>
        <p:txBody>
          <a:bodyPr vert="horz" lIns="91440" tIns="45720" rIns="91440" bIns="45720" rtlCol="0" anchor="ctr"/>
          <a:lstStyle>
            <a:lvl1pPr algn="ctr">
              <a:defRPr sz="1400">
                <a:solidFill>
                  <a:schemeClr val="bg1"/>
                </a:solidFill>
              </a:defRPr>
            </a:lvl1pPr>
          </a:lstStyle>
          <a:p>
            <a:fld id="{C8784162-EC6A-834A-B2EB-FB7EA3C6B08C}"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9F511E-8F72-5944-A44E-9EAAAAAF2E9C}" type="datetimeFigureOut">
              <a:rPr lang="en-US" smtClean="0"/>
              <a:pPr/>
              <a:t>9/25/15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46FC48-AC05-514E-86E5-B67C10E8D98F}" type="slidenum">
              <a:rPr lang="en-US" smtClean="0"/>
              <a:pPr/>
              <a:t>‹#›</a:t>
            </a:fld>
            <a:endParaRPr lang="en-US"/>
          </a:p>
        </p:txBody>
      </p:sp>
    </p:spTree>
    <p:extLst>
      <p:ext uri="{BB962C8B-B14F-4D97-AF65-F5344CB8AC3E}">
        <p14:creationId xmlns:p14="http://schemas.microsoft.com/office/powerpoint/2010/main" val="926357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9F511E-8F72-5944-A44E-9EAAAAAF2E9C}" type="datetimeFigureOut">
              <a:rPr lang="en-US" smtClean="0"/>
              <a:pPr/>
              <a:t>9/25/15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46FC48-AC05-514E-86E5-B67C10E8D98F}" type="slidenum">
              <a:rPr lang="en-US" smtClean="0"/>
              <a:pPr/>
              <a:t>‹#›</a:t>
            </a:fld>
            <a:endParaRPr lang="en-US"/>
          </a:p>
        </p:txBody>
      </p:sp>
    </p:spTree>
    <p:extLst>
      <p:ext uri="{BB962C8B-B14F-4D97-AF65-F5344CB8AC3E}">
        <p14:creationId xmlns:p14="http://schemas.microsoft.com/office/powerpoint/2010/main" val="1774316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9F511E-8F72-5944-A44E-9EAAAAAF2E9C}" type="datetimeFigureOut">
              <a:rPr lang="en-US" smtClean="0"/>
              <a:pPr/>
              <a:t>9/25/15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46FC48-AC05-514E-86E5-B67C10E8D98F}" type="slidenum">
              <a:rPr lang="en-US" smtClean="0"/>
              <a:pPr/>
              <a:t>‹#›</a:t>
            </a:fld>
            <a:endParaRPr lang="en-US"/>
          </a:p>
        </p:txBody>
      </p:sp>
    </p:spTree>
    <p:extLst>
      <p:ext uri="{BB962C8B-B14F-4D97-AF65-F5344CB8AC3E}">
        <p14:creationId xmlns:p14="http://schemas.microsoft.com/office/powerpoint/2010/main" val="447048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9F511E-8F72-5944-A44E-9EAAAAAF2E9C}" type="datetimeFigureOut">
              <a:rPr lang="en-US" smtClean="0"/>
              <a:pPr/>
              <a:t>9/25/15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6FC48-AC05-514E-86E5-B67C10E8D98F}" type="slidenum">
              <a:rPr lang="en-US" smtClean="0"/>
              <a:pPr/>
              <a:t>‹#›</a:t>
            </a:fld>
            <a:endParaRPr lang="en-US"/>
          </a:p>
        </p:txBody>
      </p:sp>
    </p:spTree>
    <p:extLst>
      <p:ext uri="{BB962C8B-B14F-4D97-AF65-F5344CB8AC3E}">
        <p14:creationId xmlns:p14="http://schemas.microsoft.com/office/powerpoint/2010/main" val="2159470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9F511E-8F72-5944-A44E-9EAAAAAF2E9C}" type="datetimeFigureOut">
              <a:rPr lang="en-US" smtClean="0"/>
              <a:pPr/>
              <a:t>9/25/15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6FC48-AC05-514E-86E5-B67C10E8D98F}" type="slidenum">
              <a:rPr lang="en-US" smtClean="0"/>
              <a:pPr/>
              <a:t>‹#›</a:t>
            </a:fld>
            <a:endParaRPr lang="en-US"/>
          </a:p>
        </p:txBody>
      </p:sp>
    </p:spTree>
    <p:extLst>
      <p:ext uri="{BB962C8B-B14F-4D97-AF65-F5344CB8AC3E}">
        <p14:creationId xmlns:p14="http://schemas.microsoft.com/office/powerpoint/2010/main" val="3662366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9F511E-8F72-5944-A44E-9EAAAAAF2E9C}" type="datetimeFigureOut">
              <a:rPr lang="en-US" smtClean="0"/>
              <a:pPr/>
              <a:t>9/25/15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6FC48-AC05-514E-86E5-B67C10E8D98F}" type="slidenum">
              <a:rPr lang="en-US" smtClean="0"/>
              <a:pPr/>
              <a:t>‹#›</a:t>
            </a:fld>
            <a:endParaRPr lang="en-US"/>
          </a:p>
        </p:txBody>
      </p:sp>
    </p:spTree>
    <p:extLst>
      <p:ext uri="{BB962C8B-B14F-4D97-AF65-F5344CB8AC3E}">
        <p14:creationId xmlns:p14="http://schemas.microsoft.com/office/powerpoint/2010/main" val="13180951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9F511E-8F72-5944-A44E-9EAAAAAF2E9C}" type="datetimeFigureOut">
              <a:rPr lang="en-US" smtClean="0"/>
              <a:pPr/>
              <a:t>9/25/15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6FC48-AC05-514E-86E5-B67C10E8D98F}" type="slidenum">
              <a:rPr lang="en-US" smtClean="0"/>
              <a:pPr/>
              <a:t>‹#›</a:t>
            </a:fld>
            <a:endParaRPr lang="en-US"/>
          </a:p>
        </p:txBody>
      </p:sp>
    </p:spTree>
    <p:extLst>
      <p:ext uri="{BB962C8B-B14F-4D97-AF65-F5344CB8AC3E}">
        <p14:creationId xmlns:p14="http://schemas.microsoft.com/office/powerpoint/2010/main" val="24174958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light">
    <p:spTree>
      <p:nvGrpSpPr>
        <p:cNvPr id="1" name=""/>
        <p:cNvGrpSpPr/>
        <p:nvPr/>
      </p:nvGrpSpPr>
      <p:grpSpPr>
        <a:xfrm>
          <a:off x="0" y="0"/>
          <a:ext cx="0" cy="0"/>
          <a:chOff x="0" y="0"/>
          <a:chExt cx="0" cy="0"/>
        </a:xfrm>
      </p:grpSpPr>
      <p:sp>
        <p:nvSpPr>
          <p:cNvPr id="6" name="Text Placeholder 5"/>
          <p:cNvSpPr>
            <a:spLocks noGrp="1"/>
          </p:cNvSpPr>
          <p:nvPr>
            <p:ph type="body" sz="quarter" idx="11" hasCustomPrompt="1"/>
          </p:nvPr>
        </p:nvSpPr>
        <p:spPr>
          <a:xfrm>
            <a:off x="251520" y="908720"/>
            <a:ext cx="8066088" cy="360040"/>
          </a:xfrm>
        </p:spPr>
        <p:txBody>
          <a:bodyPr anchor="t">
            <a:noAutofit/>
          </a:bodyPr>
          <a:lstStyle>
            <a:lvl1pPr>
              <a:defRPr sz="210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smtClean="0"/>
              <a:t>Master subtitle</a:t>
            </a:r>
            <a:endParaRPr lang="nl-NL"/>
          </a:p>
        </p:txBody>
      </p:sp>
      <p:sp>
        <p:nvSpPr>
          <p:cNvPr id="7" name="Title 6"/>
          <p:cNvSpPr>
            <a:spLocks noGrp="1"/>
          </p:cNvSpPr>
          <p:nvPr>
            <p:ph type="title" hasCustomPrompt="1"/>
          </p:nvPr>
        </p:nvSpPr>
        <p:spPr/>
        <p:txBody>
          <a:bodyPr/>
          <a:lstStyle>
            <a:lvl1pPr>
              <a:defRPr baseline="0"/>
            </a:lvl1pPr>
          </a:lstStyle>
          <a:p>
            <a:r>
              <a:rPr lang="en-US" smtClean="0"/>
              <a:t>Master title</a:t>
            </a:r>
            <a:endParaRPr lang="nl-NL"/>
          </a:p>
        </p:txBody>
      </p:sp>
      <p:sp>
        <p:nvSpPr>
          <p:cNvPr id="11" name="Text Placeholder 10"/>
          <p:cNvSpPr>
            <a:spLocks noGrp="1"/>
          </p:cNvSpPr>
          <p:nvPr>
            <p:ph type="body" sz="quarter" idx="12"/>
          </p:nvPr>
        </p:nvSpPr>
        <p:spPr/>
        <p:txBody>
          <a:bodyPr/>
          <a:lstStyle>
            <a:lvl1pPr>
              <a:defRPr>
                <a:solidFill>
                  <a:schemeClr val="tx2"/>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Slide Number Placeholder 1"/>
          <p:cNvSpPr>
            <a:spLocks noGrp="1"/>
          </p:cNvSpPr>
          <p:nvPr>
            <p:ph type="sldNum" sz="quarter" idx="4"/>
          </p:nvPr>
        </p:nvSpPr>
        <p:spPr>
          <a:xfrm>
            <a:off x="8748464" y="6525344"/>
            <a:ext cx="504056" cy="360040"/>
          </a:xfrm>
          <a:prstGeom prst="rect">
            <a:avLst/>
          </a:prstGeom>
        </p:spPr>
        <p:txBody>
          <a:bodyPr vert="horz" lIns="91440" tIns="45720" rIns="91440" bIns="45720" rtlCol="0" anchor="ctr"/>
          <a:lstStyle>
            <a:lvl1pPr algn="ctr">
              <a:defRPr sz="1400">
                <a:solidFill>
                  <a:schemeClr val="bg1"/>
                </a:solidFill>
              </a:defRPr>
            </a:lvl1pPr>
          </a:lstStyle>
          <a:p>
            <a:fld id="{C8784162-EC6A-834A-B2EB-FB7EA3C6B08C}" type="slidenum">
              <a:rPr lang="en-US" smtClean="0"/>
              <a:pPr/>
              <a:t>‹#›</a:t>
            </a:fld>
            <a:endParaRPr lang="en-US" dirty="0"/>
          </a:p>
        </p:txBody>
      </p:sp>
    </p:spTree>
    <p:extLst>
      <p:ext uri="{BB962C8B-B14F-4D97-AF65-F5344CB8AC3E}">
        <p14:creationId xmlns:p14="http://schemas.microsoft.com/office/powerpoint/2010/main" val="2226234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4" name="Picture Placeholder 3"/>
          <p:cNvSpPr>
            <a:spLocks noGrp="1"/>
          </p:cNvSpPr>
          <p:nvPr>
            <p:ph type="pic" sz="quarter" idx="10"/>
          </p:nvPr>
        </p:nvSpPr>
        <p:spPr>
          <a:xfrm>
            <a:off x="323528" y="1628800"/>
            <a:ext cx="2016224" cy="2160265"/>
          </a:xfrm>
          <a:effectLst>
            <a:outerShdw blurRad="50800" dist="38100" dir="5400000" algn="t" rotWithShape="0">
              <a:prstClr val="black">
                <a:alpha val="40000"/>
              </a:prstClr>
            </a:outerShdw>
          </a:effectLst>
        </p:spPr>
        <p:txBody>
          <a:bodyPr/>
          <a:lstStyle/>
          <a:p>
            <a:endParaRPr lang="nl-NL"/>
          </a:p>
        </p:txBody>
      </p:sp>
      <p:sp>
        <p:nvSpPr>
          <p:cNvPr id="5" name="Picture Placeholder 3"/>
          <p:cNvSpPr>
            <a:spLocks noGrp="1"/>
          </p:cNvSpPr>
          <p:nvPr>
            <p:ph type="pic" sz="quarter" idx="11"/>
          </p:nvPr>
        </p:nvSpPr>
        <p:spPr>
          <a:xfrm>
            <a:off x="3059832" y="1628800"/>
            <a:ext cx="2016224" cy="2160240"/>
          </a:xfrm>
          <a:effectLst>
            <a:outerShdw blurRad="50800" dist="38100" dir="5400000" algn="t" rotWithShape="0">
              <a:prstClr val="black">
                <a:alpha val="40000"/>
              </a:prstClr>
            </a:outerShdw>
          </a:effectLst>
        </p:spPr>
        <p:txBody>
          <a:bodyPr/>
          <a:lstStyle/>
          <a:p>
            <a:endParaRPr lang="nl-NL"/>
          </a:p>
        </p:txBody>
      </p:sp>
      <p:sp>
        <p:nvSpPr>
          <p:cNvPr id="6" name="Picture Placeholder 3"/>
          <p:cNvSpPr>
            <a:spLocks noGrp="1"/>
          </p:cNvSpPr>
          <p:nvPr>
            <p:ph type="pic" sz="quarter" idx="12"/>
          </p:nvPr>
        </p:nvSpPr>
        <p:spPr>
          <a:xfrm>
            <a:off x="5796136" y="1628800"/>
            <a:ext cx="2016224" cy="2160240"/>
          </a:xfrm>
          <a:effectLst>
            <a:outerShdw blurRad="50800" dist="38100" dir="5400000" algn="t" rotWithShape="0">
              <a:prstClr val="black">
                <a:alpha val="40000"/>
              </a:prstClr>
            </a:outerShdw>
          </a:effectLst>
        </p:spPr>
        <p:txBody>
          <a:bodyPr/>
          <a:lstStyle/>
          <a:p>
            <a:endParaRPr lang="nl-NL"/>
          </a:p>
        </p:txBody>
      </p:sp>
      <p:sp>
        <p:nvSpPr>
          <p:cNvPr id="18" name="Text Placeholder 17"/>
          <p:cNvSpPr>
            <a:spLocks noGrp="1"/>
          </p:cNvSpPr>
          <p:nvPr>
            <p:ph type="body" sz="quarter" idx="20"/>
          </p:nvPr>
        </p:nvSpPr>
        <p:spPr>
          <a:xfrm>
            <a:off x="250824" y="3933056"/>
            <a:ext cx="2232943" cy="237566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sp>
        <p:nvSpPr>
          <p:cNvPr id="20" name="Text Placeholder 19"/>
          <p:cNvSpPr>
            <a:spLocks noGrp="1"/>
          </p:cNvSpPr>
          <p:nvPr>
            <p:ph type="body" sz="quarter" idx="21"/>
          </p:nvPr>
        </p:nvSpPr>
        <p:spPr>
          <a:xfrm>
            <a:off x="2987824" y="3933056"/>
            <a:ext cx="2232248" cy="23756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22" name="Text Placeholder 21"/>
          <p:cNvSpPr>
            <a:spLocks noGrp="1"/>
          </p:cNvSpPr>
          <p:nvPr>
            <p:ph type="body" sz="quarter" idx="22"/>
          </p:nvPr>
        </p:nvSpPr>
        <p:spPr>
          <a:xfrm>
            <a:off x="5724128" y="3933056"/>
            <a:ext cx="2232248" cy="23756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10" name="Text Placeholder 5"/>
          <p:cNvSpPr>
            <a:spLocks noGrp="1"/>
          </p:cNvSpPr>
          <p:nvPr>
            <p:ph type="body" sz="quarter" idx="23" hasCustomPrompt="1"/>
          </p:nvPr>
        </p:nvSpPr>
        <p:spPr>
          <a:xfrm>
            <a:off x="251520" y="908720"/>
            <a:ext cx="8066088" cy="360040"/>
          </a:xfrm>
        </p:spPr>
        <p:txBody>
          <a:bodyPr anchor="t">
            <a:noAutofit/>
          </a:bodyPr>
          <a:lstStyle>
            <a:lvl1pPr>
              <a:defRPr sz="210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smtClean="0"/>
              <a:t>Master subtitle</a:t>
            </a:r>
            <a:endParaRPr lang="nl-NL"/>
          </a:p>
        </p:txBody>
      </p:sp>
      <p:sp>
        <p:nvSpPr>
          <p:cNvPr id="11" name="Slide Number Placeholder 1"/>
          <p:cNvSpPr>
            <a:spLocks noGrp="1"/>
          </p:cNvSpPr>
          <p:nvPr>
            <p:ph type="sldNum" sz="quarter" idx="4"/>
          </p:nvPr>
        </p:nvSpPr>
        <p:spPr>
          <a:xfrm>
            <a:off x="8748464" y="6525344"/>
            <a:ext cx="504056" cy="360040"/>
          </a:xfrm>
          <a:prstGeom prst="rect">
            <a:avLst/>
          </a:prstGeom>
        </p:spPr>
        <p:txBody>
          <a:bodyPr vert="horz" lIns="91440" tIns="45720" rIns="91440" bIns="45720" rtlCol="0" anchor="ctr"/>
          <a:lstStyle>
            <a:lvl1pPr algn="ctr">
              <a:defRPr sz="1400">
                <a:solidFill>
                  <a:schemeClr val="bg1"/>
                </a:solidFill>
              </a:defRPr>
            </a:lvl1pPr>
          </a:lstStyle>
          <a:p>
            <a:fld id="{C8784162-EC6A-834A-B2EB-FB7EA3C6B08C}" type="slidenum">
              <a:rPr lang="en-US" smtClean="0"/>
              <a:pPr/>
              <a:t>‹#›</a:t>
            </a:fld>
            <a:endParaRPr lang="en-US" dirty="0"/>
          </a:p>
        </p:txBody>
      </p:sp>
    </p:spTree>
    <p:extLst>
      <p:ext uri="{BB962C8B-B14F-4D97-AF65-F5344CB8AC3E}">
        <p14:creationId xmlns:p14="http://schemas.microsoft.com/office/powerpoint/2010/main" val="6097510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2 columns">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smtClean="0"/>
              <a:t>Master title</a:t>
            </a:r>
            <a:endParaRPr lang="nl-NL"/>
          </a:p>
        </p:txBody>
      </p:sp>
      <p:sp>
        <p:nvSpPr>
          <p:cNvPr id="9" name="Text Placeholder 8"/>
          <p:cNvSpPr>
            <a:spLocks noGrp="1"/>
          </p:cNvSpPr>
          <p:nvPr>
            <p:ph type="body" sz="quarter" idx="13"/>
          </p:nvPr>
        </p:nvSpPr>
        <p:spPr>
          <a:xfrm>
            <a:off x="4427984" y="1628800"/>
            <a:ext cx="3889375" cy="4679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10" name="Text Placeholder 8"/>
          <p:cNvSpPr>
            <a:spLocks noGrp="1"/>
          </p:cNvSpPr>
          <p:nvPr>
            <p:ph type="body" sz="quarter" idx="14"/>
          </p:nvPr>
        </p:nvSpPr>
        <p:spPr>
          <a:xfrm>
            <a:off x="251520" y="1628800"/>
            <a:ext cx="3889375" cy="4679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8" name="Text Placeholder 5"/>
          <p:cNvSpPr>
            <a:spLocks noGrp="1"/>
          </p:cNvSpPr>
          <p:nvPr>
            <p:ph type="body" sz="quarter" idx="11" hasCustomPrompt="1"/>
          </p:nvPr>
        </p:nvSpPr>
        <p:spPr>
          <a:xfrm>
            <a:off x="251520" y="908720"/>
            <a:ext cx="8066088" cy="360040"/>
          </a:xfrm>
        </p:spPr>
        <p:txBody>
          <a:bodyPr>
            <a:noAutofit/>
          </a:bodyPr>
          <a:lstStyle>
            <a:lvl1pPr>
              <a:defRPr sz="210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smtClean="0"/>
              <a:t>Master subtitle</a:t>
            </a:r>
            <a:endParaRPr lang="nl-NL"/>
          </a:p>
        </p:txBody>
      </p:sp>
      <p:sp>
        <p:nvSpPr>
          <p:cNvPr id="7" name="Slide Number Placeholder 1"/>
          <p:cNvSpPr>
            <a:spLocks noGrp="1"/>
          </p:cNvSpPr>
          <p:nvPr>
            <p:ph type="sldNum" sz="quarter" idx="4"/>
          </p:nvPr>
        </p:nvSpPr>
        <p:spPr>
          <a:xfrm>
            <a:off x="8748464" y="6525344"/>
            <a:ext cx="504056" cy="360040"/>
          </a:xfrm>
          <a:prstGeom prst="rect">
            <a:avLst/>
          </a:prstGeom>
        </p:spPr>
        <p:txBody>
          <a:bodyPr vert="horz" lIns="91440" tIns="45720" rIns="91440" bIns="45720" rtlCol="0" anchor="ctr"/>
          <a:lstStyle>
            <a:lvl1pPr algn="ctr">
              <a:defRPr sz="1400">
                <a:solidFill>
                  <a:schemeClr val="bg1"/>
                </a:solidFill>
              </a:defRPr>
            </a:lvl1pPr>
          </a:lstStyle>
          <a:p>
            <a:fld id="{C8784162-EC6A-834A-B2EB-FB7EA3C6B08C}" type="slidenum">
              <a:rPr lang="en-US" smtClean="0"/>
              <a:pPr/>
              <a:t>‹#›</a:t>
            </a:fld>
            <a:endParaRPr lang="en-US" dirty="0"/>
          </a:p>
        </p:txBody>
      </p:sp>
    </p:spTree>
    <p:extLst>
      <p:ext uri="{BB962C8B-B14F-4D97-AF65-F5344CB8AC3E}">
        <p14:creationId xmlns:p14="http://schemas.microsoft.com/office/powerpoint/2010/main" val="3036049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4" name="Picture Placeholder 3"/>
          <p:cNvSpPr>
            <a:spLocks noGrp="1"/>
          </p:cNvSpPr>
          <p:nvPr>
            <p:ph type="pic" sz="quarter" idx="10"/>
          </p:nvPr>
        </p:nvSpPr>
        <p:spPr>
          <a:xfrm>
            <a:off x="323528" y="1628800"/>
            <a:ext cx="2016224" cy="2160265"/>
          </a:xfrm>
          <a:effectLst>
            <a:outerShdw blurRad="50800" dist="38100" dir="5400000" algn="t" rotWithShape="0">
              <a:prstClr val="black">
                <a:alpha val="40000"/>
              </a:prstClr>
            </a:outerShdw>
          </a:effectLst>
        </p:spPr>
        <p:txBody>
          <a:bodyPr/>
          <a:lstStyle/>
          <a:p>
            <a:endParaRPr lang="nl-NL"/>
          </a:p>
        </p:txBody>
      </p:sp>
      <p:sp>
        <p:nvSpPr>
          <p:cNvPr id="5" name="Picture Placeholder 3"/>
          <p:cNvSpPr>
            <a:spLocks noGrp="1"/>
          </p:cNvSpPr>
          <p:nvPr>
            <p:ph type="pic" sz="quarter" idx="11"/>
          </p:nvPr>
        </p:nvSpPr>
        <p:spPr>
          <a:xfrm>
            <a:off x="3059832" y="1628800"/>
            <a:ext cx="2016224" cy="2160240"/>
          </a:xfrm>
          <a:effectLst>
            <a:outerShdw blurRad="50800" dist="38100" dir="5400000" algn="t" rotWithShape="0">
              <a:prstClr val="black">
                <a:alpha val="40000"/>
              </a:prstClr>
            </a:outerShdw>
          </a:effectLst>
        </p:spPr>
        <p:txBody>
          <a:bodyPr/>
          <a:lstStyle/>
          <a:p>
            <a:endParaRPr lang="nl-NL"/>
          </a:p>
        </p:txBody>
      </p:sp>
      <p:sp>
        <p:nvSpPr>
          <p:cNvPr id="6" name="Picture Placeholder 3"/>
          <p:cNvSpPr>
            <a:spLocks noGrp="1"/>
          </p:cNvSpPr>
          <p:nvPr>
            <p:ph type="pic" sz="quarter" idx="12"/>
          </p:nvPr>
        </p:nvSpPr>
        <p:spPr>
          <a:xfrm>
            <a:off x="5796136" y="1628800"/>
            <a:ext cx="2016224" cy="2160240"/>
          </a:xfrm>
          <a:effectLst>
            <a:outerShdw blurRad="50800" dist="38100" dir="5400000" algn="t" rotWithShape="0">
              <a:prstClr val="black">
                <a:alpha val="40000"/>
              </a:prstClr>
            </a:outerShdw>
          </a:effectLst>
        </p:spPr>
        <p:txBody>
          <a:bodyPr/>
          <a:lstStyle/>
          <a:p>
            <a:endParaRPr lang="nl-NL"/>
          </a:p>
        </p:txBody>
      </p:sp>
      <p:sp>
        <p:nvSpPr>
          <p:cNvPr id="18" name="Text Placeholder 17"/>
          <p:cNvSpPr>
            <a:spLocks noGrp="1"/>
          </p:cNvSpPr>
          <p:nvPr>
            <p:ph type="body" sz="quarter" idx="20"/>
          </p:nvPr>
        </p:nvSpPr>
        <p:spPr>
          <a:xfrm>
            <a:off x="250824" y="3933056"/>
            <a:ext cx="2232943" cy="23756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20" name="Text Placeholder 19"/>
          <p:cNvSpPr>
            <a:spLocks noGrp="1"/>
          </p:cNvSpPr>
          <p:nvPr>
            <p:ph type="body" sz="quarter" idx="21"/>
          </p:nvPr>
        </p:nvSpPr>
        <p:spPr>
          <a:xfrm>
            <a:off x="2987824" y="3933056"/>
            <a:ext cx="2232248" cy="23756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22" name="Text Placeholder 21"/>
          <p:cNvSpPr>
            <a:spLocks noGrp="1"/>
          </p:cNvSpPr>
          <p:nvPr>
            <p:ph type="body" sz="quarter" idx="22"/>
          </p:nvPr>
        </p:nvSpPr>
        <p:spPr>
          <a:xfrm>
            <a:off x="5724128" y="3933056"/>
            <a:ext cx="2232248" cy="23756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10" name="Text Placeholder 5"/>
          <p:cNvSpPr>
            <a:spLocks noGrp="1"/>
          </p:cNvSpPr>
          <p:nvPr>
            <p:ph type="body" sz="quarter" idx="23" hasCustomPrompt="1"/>
          </p:nvPr>
        </p:nvSpPr>
        <p:spPr>
          <a:xfrm>
            <a:off x="251520" y="908720"/>
            <a:ext cx="8066088" cy="360040"/>
          </a:xfrm>
        </p:spPr>
        <p:txBody>
          <a:bodyPr anchor="t">
            <a:noAutofit/>
          </a:bodyPr>
          <a:lstStyle>
            <a:lvl1pPr>
              <a:defRPr sz="210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smtClean="0"/>
              <a:t>Master subtitle</a:t>
            </a:r>
            <a:endParaRPr lang="nl-NL"/>
          </a:p>
        </p:txBody>
      </p:sp>
      <p:sp>
        <p:nvSpPr>
          <p:cNvPr id="11" name="Slide Number Placeholder 1"/>
          <p:cNvSpPr>
            <a:spLocks noGrp="1"/>
          </p:cNvSpPr>
          <p:nvPr>
            <p:ph type="sldNum" sz="quarter" idx="4"/>
          </p:nvPr>
        </p:nvSpPr>
        <p:spPr>
          <a:xfrm>
            <a:off x="8748464" y="6525344"/>
            <a:ext cx="504056" cy="360040"/>
          </a:xfrm>
          <a:prstGeom prst="rect">
            <a:avLst/>
          </a:prstGeom>
        </p:spPr>
        <p:txBody>
          <a:bodyPr vert="horz" lIns="91440" tIns="45720" rIns="91440" bIns="45720" rtlCol="0" anchor="ctr"/>
          <a:lstStyle>
            <a:lvl1pPr algn="ctr">
              <a:defRPr sz="1400">
                <a:solidFill>
                  <a:schemeClr val="bg1"/>
                </a:solidFill>
              </a:defRPr>
            </a:lvl1pPr>
          </a:lstStyle>
          <a:p>
            <a:fld id="{C8784162-EC6A-834A-B2EB-FB7EA3C6B08C}"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12" name="Text Placeholder 9"/>
          <p:cNvSpPr>
            <a:spLocks noGrp="1"/>
          </p:cNvSpPr>
          <p:nvPr>
            <p:ph type="body" sz="quarter" idx="11"/>
          </p:nvPr>
        </p:nvSpPr>
        <p:spPr>
          <a:xfrm>
            <a:off x="4067944" y="1628800"/>
            <a:ext cx="4248472" cy="4679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16" name="Picture Placeholder 15"/>
          <p:cNvSpPr>
            <a:spLocks noGrp="1"/>
          </p:cNvSpPr>
          <p:nvPr>
            <p:ph type="pic" sz="quarter" idx="12"/>
          </p:nvPr>
        </p:nvSpPr>
        <p:spPr>
          <a:xfrm>
            <a:off x="250825" y="1628775"/>
            <a:ext cx="3601095" cy="4679950"/>
          </a:xfrm>
          <a:effectLst>
            <a:outerShdw blurRad="50800" dist="38100" dir="5400000" algn="t" rotWithShape="0">
              <a:prstClr val="black">
                <a:alpha val="40000"/>
              </a:prstClr>
            </a:outerShdw>
          </a:effectLst>
        </p:spPr>
        <p:txBody>
          <a:bodyPr/>
          <a:lstStyle/>
          <a:p>
            <a:endParaRPr lang="nl-NL"/>
          </a:p>
        </p:txBody>
      </p:sp>
      <p:sp>
        <p:nvSpPr>
          <p:cNvPr id="6" name="Text Placeholder 5"/>
          <p:cNvSpPr>
            <a:spLocks noGrp="1"/>
          </p:cNvSpPr>
          <p:nvPr>
            <p:ph type="body" sz="quarter" idx="13" hasCustomPrompt="1"/>
          </p:nvPr>
        </p:nvSpPr>
        <p:spPr>
          <a:xfrm>
            <a:off x="251520" y="908720"/>
            <a:ext cx="8066088" cy="360040"/>
          </a:xfrm>
        </p:spPr>
        <p:txBody>
          <a:bodyPr>
            <a:noAutofit/>
          </a:bodyPr>
          <a:lstStyle>
            <a:lvl1pPr>
              <a:defRPr sz="210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smtClean="0"/>
              <a:t>Master subtitle</a:t>
            </a:r>
            <a:endParaRPr lang="nl-NL"/>
          </a:p>
        </p:txBody>
      </p:sp>
    </p:spTree>
    <p:extLst>
      <p:ext uri="{BB962C8B-B14F-4D97-AF65-F5344CB8AC3E}">
        <p14:creationId xmlns:p14="http://schemas.microsoft.com/office/powerpoint/2010/main" val="42135659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2" name="Title 1"/>
          <p:cNvSpPr>
            <a:spLocks noGrp="1"/>
          </p:cNvSpPr>
          <p:nvPr>
            <p:ph type="title"/>
          </p:nvPr>
        </p:nvSpPr>
        <p:spPr>
          <a:xfrm>
            <a:off x="1691680" y="1988840"/>
            <a:ext cx="3600400" cy="720080"/>
          </a:xfrm>
        </p:spPr>
        <p:txBody>
          <a:bodyPr/>
          <a:lstStyle>
            <a:lvl1pPr algn="l">
              <a:defRPr/>
            </a:lvl1pPr>
          </a:lstStyle>
          <a:p>
            <a:r>
              <a:rPr lang="en-US" smtClean="0"/>
              <a:t>Click to edit Master title style</a:t>
            </a:r>
            <a:endParaRPr lang="nl-NL"/>
          </a:p>
        </p:txBody>
      </p:sp>
      <p:sp>
        <p:nvSpPr>
          <p:cNvPr id="5" name="Text Placeholder 4"/>
          <p:cNvSpPr>
            <a:spLocks noGrp="1"/>
          </p:cNvSpPr>
          <p:nvPr>
            <p:ph type="body" sz="quarter" idx="10"/>
          </p:nvPr>
        </p:nvSpPr>
        <p:spPr>
          <a:xfrm>
            <a:off x="1691680" y="2924944"/>
            <a:ext cx="5905500" cy="3384550"/>
          </a:xfrm>
        </p:spPr>
        <p:txBody>
          <a:bodyPr/>
          <a:lstStyle>
            <a:lvl1pPr>
              <a:defRPr sz="3600" spc="-150">
                <a:solidFill>
                  <a:schemeClr val="tx2"/>
                </a:solidFill>
              </a:defRPr>
            </a:lvl1pPr>
            <a:lvl2pPr>
              <a:defRPr sz="21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cxnSp>
        <p:nvCxnSpPr>
          <p:cNvPr id="7" name="Straight Connector 6"/>
          <p:cNvCxnSpPr/>
          <p:nvPr userDrawn="1"/>
        </p:nvCxnSpPr>
        <p:spPr>
          <a:xfrm>
            <a:off x="251520" y="1052736"/>
            <a:ext cx="820891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1"/>
          </p:nvPr>
        </p:nvSpPr>
        <p:spPr>
          <a:xfrm>
            <a:off x="8748464" y="6525344"/>
            <a:ext cx="504056" cy="360040"/>
          </a:xfrm>
          <a:prstGeom prst="rect">
            <a:avLst/>
          </a:prstGeom>
        </p:spPr>
        <p:txBody>
          <a:bodyPr/>
          <a:lstStyle/>
          <a:p>
            <a:fld id="{C8784162-EC6A-834A-B2EB-FB7EA3C6B08C}" type="slidenum">
              <a:rPr lang="en-US" smtClean="0"/>
              <a:pPr/>
              <a:t>‹#›</a:t>
            </a:fld>
            <a:endParaRPr lang="en-US" dirty="0"/>
          </a:p>
        </p:txBody>
      </p:sp>
    </p:spTree>
    <p:extLst>
      <p:ext uri="{BB962C8B-B14F-4D97-AF65-F5344CB8AC3E}">
        <p14:creationId xmlns:p14="http://schemas.microsoft.com/office/powerpoint/2010/main" val="3407844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dark">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nl-NL"/>
          </a:p>
        </p:txBody>
      </p:sp>
      <p:sp>
        <p:nvSpPr>
          <p:cNvPr id="8" name="Text Placeholder 7"/>
          <p:cNvSpPr>
            <a:spLocks noGrp="1"/>
          </p:cNvSpPr>
          <p:nvPr>
            <p:ph type="body" sz="quarter" idx="10"/>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5"/>
          <p:cNvSpPr>
            <a:spLocks noGrp="1"/>
          </p:cNvSpPr>
          <p:nvPr>
            <p:ph type="body" sz="quarter" idx="11" hasCustomPrompt="1"/>
          </p:nvPr>
        </p:nvSpPr>
        <p:spPr>
          <a:xfrm>
            <a:off x="251520" y="908720"/>
            <a:ext cx="8066088" cy="360040"/>
          </a:xfrm>
        </p:spPr>
        <p:txBody>
          <a:bodyPr anchor="t">
            <a:noAutofit/>
          </a:bodyPr>
          <a:lstStyle>
            <a:lvl1pPr>
              <a:defRPr sz="2100">
                <a:solidFill>
                  <a:schemeClr val="bg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smtClean="0"/>
              <a:t>Master subtitle</a:t>
            </a:r>
            <a:endParaRPr lang="nl-NL"/>
          </a:p>
        </p:txBody>
      </p:sp>
      <p:sp>
        <p:nvSpPr>
          <p:cNvPr id="5" name="Slide Number Placeholder 1"/>
          <p:cNvSpPr>
            <a:spLocks noGrp="1"/>
          </p:cNvSpPr>
          <p:nvPr>
            <p:ph type="sldNum" sz="quarter" idx="4"/>
          </p:nvPr>
        </p:nvSpPr>
        <p:spPr>
          <a:xfrm>
            <a:off x="8748464" y="6525344"/>
            <a:ext cx="504056" cy="360040"/>
          </a:xfrm>
          <a:prstGeom prst="rect">
            <a:avLst/>
          </a:prstGeom>
        </p:spPr>
        <p:txBody>
          <a:bodyPr vert="horz" lIns="91440" tIns="45720" rIns="91440" bIns="45720" rtlCol="0" anchor="ctr"/>
          <a:lstStyle>
            <a:lvl1pPr algn="ctr">
              <a:defRPr sz="1400">
                <a:solidFill>
                  <a:schemeClr val="bg1"/>
                </a:solidFill>
              </a:defRPr>
            </a:lvl1pPr>
          </a:lstStyle>
          <a:p>
            <a:fld id="{C8784162-EC6A-834A-B2EB-FB7EA3C6B08C}" type="slidenum">
              <a:rPr lang="en-US" smtClean="0"/>
              <a:pPr/>
              <a:t>‹#›</a:t>
            </a:fld>
            <a:r>
              <a:rPr lang="en-US" dirty="0" smtClean="0"/>
              <a:t> </a:t>
            </a:r>
          </a:p>
        </p:txBody>
      </p:sp>
    </p:spTree>
    <p:extLst>
      <p:ext uri="{BB962C8B-B14F-4D97-AF65-F5344CB8AC3E}">
        <p14:creationId xmlns:p14="http://schemas.microsoft.com/office/powerpoint/2010/main" val="33307476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6" name="Shape 6"/>
          <p:cNvSpPr/>
          <p:nvPr/>
        </p:nvSpPr>
        <p:spPr>
          <a:xfrm>
            <a:off x="7864913" y="6574829"/>
            <a:ext cx="1221053" cy="25896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l" defTabSz="546201">
              <a:buClrTx/>
              <a:defRPr sz="1700">
                <a:solidFill>
                  <a:srgbClr val="F5F5F5"/>
                </a:solidFill>
                <a:uFill>
                  <a:solidFill>
                    <a:srgbClr val="F5F5F5"/>
                  </a:solidFill>
                </a:uFill>
                <a:latin typeface="Calibri"/>
                <a:ea typeface="Calibri"/>
                <a:cs typeface="Calibri"/>
                <a:sym typeface="Calibri"/>
              </a:defRPr>
            </a:lvl1pPr>
          </a:lstStyle>
          <a:p>
            <a:pPr lvl="0">
              <a:defRPr sz="1800">
                <a:solidFill>
                  <a:srgbClr val="000000"/>
                </a:solidFill>
                <a:uFillTx/>
              </a:defRPr>
            </a:pPr>
            <a:r>
              <a:rPr sz="1200">
                <a:solidFill>
                  <a:srgbClr val="F5F5F5"/>
                </a:solidFill>
                <a:uFill>
                  <a:solidFill>
                    <a:srgbClr val="F5F5F5"/>
                  </a:solidFill>
                </a:uFill>
              </a:rPr>
              <a:t>November 7, 2014</a:t>
            </a:r>
          </a:p>
        </p:txBody>
      </p:sp>
    </p:spTree>
    <p:extLst>
      <p:ext uri="{BB962C8B-B14F-4D97-AF65-F5344CB8AC3E}">
        <p14:creationId xmlns:p14="http://schemas.microsoft.com/office/powerpoint/2010/main" val="1707488772"/>
      </p:ext>
    </p:extLst>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dark">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nl-NL"/>
          </a:p>
        </p:txBody>
      </p:sp>
      <p:sp>
        <p:nvSpPr>
          <p:cNvPr id="8" name="Text Placeholder 7"/>
          <p:cNvSpPr>
            <a:spLocks noGrp="1"/>
          </p:cNvSpPr>
          <p:nvPr>
            <p:ph type="body" sz="quarter" idx="10"/>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5"/>
          <p:cNvSpPr>
            <a:spLocks noGrp="1"/>
          </p:cNvSpPr>
          <p:nvPr>
            <p:ph type="body" sz="quarter" idx="11" hasCustomPrompt="1"/>
          </p:nvPr>
        </p:nvSpPr>
        <p:spPr>
          <a:xfrm>
            <a:off x="251520" y="908720"/>
            <a:ext cx="8066088" cy="360040"/>
          </a:xfrm>
        </p:spPr>
        <p:txBody>
          <a:bodyPr anchor="t">
            <a:noAutofit/>
          </a:bodyPr>
          <a:lstStyle>
            <a:lvl1pPr>
              <a:defRPr sz="2100">
                <a:solidFill>
                  <a:schemeClr val="bg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smtClean="0"/>
              <a:t>Master subtitle</a:t>
            </a:r>
            <a:endParaRPr lang="nl-N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2 columns">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smtClean="0"/>
              <a:t>Master title</a:t>
            </a:r>
            <a:endParaRPr lang="nl-NL"/>
          </a:p>
        </p:txBody>
      </p:sp>
      <p:sp>
        <p:nvSpPr>
          <p:cNvPr id="9" name="Text Placeholder 8"/>
          <p:cNvSpPr>
            <a:spLocks noGrp="1"/>
          </p:cNvSpPr>
          <p:nvPr>
            <p:ph type="body" sz="quarter" idx="13"/>
          </p:nvPr>
        </p:nvSpPr>
        <p:spPr>
          <a:xfrm>
            <a:off x="4427984" y="1628800"/>
            <a:ext cx="3889375" cy="4679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10" name="Text Placeholder 8"/>
          <p:cNvSpPr>
            <a:spLocks noGrp="1"/>
          </p:cNvSpPr>
          <p:nvPr>
            <p:ph type="body" sz="quarter" idx="14"/>
          </p:nvPr>
        </p:nvSpPr>
        <p:spPr>
          <a:xfrm>
            <a:off x="251520" y="1628800"/>
            <a:ext cx="3889375" cy="4679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8" name="Text Placeholder 5"/>
          <p:cNvSpPr>
            <a:spLocks noGrp="1"/>
          </p:cNvSpPr>
          <p:nvPr>
            <p:ph type="body" sz="quarter" idx="11" hasCustomPrompt="1"/>
          </p:nvPr>
        </p:nvSpPr>
        <p:spPr>
          <a:xfrm>
            <a:off x="251520" y="908720"/>
            <a:ext cx="8066088" cy="360040"/>
          </a:xfrm>
        </p:spPr>
        <p:txBody>
          <a:bodyPr>
            <a:noAutofit/>
          </a:bodyPr>
          <a:lstStyle>
            <a:lvl1pPr>
              <a:defRPr sz="210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smtClean="0"/>
              <a:t>Master subtitle</a:t>
            </a:r>
            <a:endParaRPr lang="nl-NL"/>
          </a:p>
        </p:txBody>
      </p:sp>
      <p:sp>
        <p:nvSpPr>
          <p:cNvPr id="7" name="Slide Number Placeholder 1"/>
          <p:cNvSpPr>
            <a:spLocks noGrp="1"/>
          </p:cNvSpPr>
          <p:nvPr>
            <p:ph type="sldNum" sz="quarter" idx="4"/>
          </p:nvPr>
        </p:nvSpPr>
        <p:spPr>
          <a:xfrm>
            <a:off x="8748464" y="6525344"/>
            <a:ext cx="504056" cy="360040"/>
          </a:xfrm>
          <a:prstGeom prst="rect">
            <a:avLst/>
          </a:prstGeom>
        </p:spPr>
        <p:txBody>
          <a:bodyPr vert="horz" lIns="91440" tIns="45720" rIns="91440" bIns="45720" rtlCol="0" anchor="ctr"/>
          <a:lstStyle>
            <a:lvl1pPr algn="ctr">
              <a:defRPr sz="1400">
                <a:solidFill>
                  <a:schemeClr val="bg1"/>
                </a:solidFill>
              </a:defRPr>
            </a:lvl1pPr>
          </a:lstStyle>
          <a:p>
            <a:fld id="{C8784162-EC6A-834A-B2EB-FB7EA3C6B08C}"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text 2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12" name="Text Placeholder 9"/>
          <p:cNvSpPr>
            <a:spLocks noGrp="1"/>
          </p:cNvSpPr>
          <p:nvPr>
            <p:ph type="body" sz="quarter" idx="11"/>
          </p:nvPr>
        </p:nvSpPr>
        <p:spPr>
          <a:xfrm>
            <a:off x="4067944" y="1628800"/>
            <a:ext cx="4248472" cy="46799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16" name="Picture Placeholder 15"/>
          <p:cNvSpPr>
            <a:spLocks noGrp="1"/>
          </p:cNvSpPr>
          <p:nvPr>
            <p:ph type="pic" sz="quarter" idx="12"/>
          </p:nvPr>
        </p:nvSpPr>
        <p:spPr>
          <a:xfrm>
            <a:off x="250825" y="1628775"/>
            <a:ext cx="3601095" cy="4679950"/>
          </a:xfrm>
          <a:effectLst>
            <a:outerShdw blurRad="50800" dist="38100" dir="5400000" algn="t" rotWithShape="0">
              <a:prstClr val="black">
                <a:alpha val="40000"/>
              </a:prstClr>
            </a:outerShdw>
          </a:effectLst>
        </p:spPr>
        <p:txBody>
          <a:bodyPr/>
          <a:lstStyle/>
          <a:p>
            <a:endParaRPr lang="nl-NL"/>
          </a:p>
        </p:txBody>
      </p:sp>
      <p:sp>
        <p:nvSpPr>
          <p:cNvPr id="6" name="Text Placeholder 5"/>
          <p:cNvSpPr>
            <a:spLocks noGrp="1"/>
          </p:cNvSpPr>
          <p:nvPr>
            <p:ph type="body" sz="quarter" idx="13" hasCustomPrompt="1"/>
          </p:nvPr>
        </p:nvSpPr>
        <p:spPr>
          <a:xfrm>
            <a:off x="251520" y="908720"/>
            <a:ext cx="8066088" cy="360040"/>
          </a:xfrm>
        </p:spPr>
        <p:txBody>
          <a:bodyPr>
            <a:noAutofit/>
          </a:bodyPr>
          <a:lstStyle>
            <a:lvl1pPr>
              <a:defRPr sz="210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smtClean="0"/>
              <a:t>Master subtitle</a:t>
            </a:r>
            <a:endParaRPr lang="nl-NL"/>
          </a:p>
        </p:txBody>
      </p:sp>
      <p:sp>
        <p:nvSpPr>
          <p:cNvPr id="7" name="Slide Number Placeholder 1"/>
          <p:cNvSpPr>
            <a:spLocks noGrp="1"/>
          </p:cNvSpPr>
          <p:nvPr>
            <p:ph type="sldNum" sz="quarter" idx="4"/>
          </p:nvPr>
        </p:nvSpPr>
        <p:spPr>
          <a:xfrm>
            <a:off x="8748464" y="6525344"/>
            <a:ext cx="504056" cy="360040"/>
          </a:xfrm>
          <a:prstGeom prst="rect">
            <a:avLst/>
          </a:prstGeom>
        </p:spPr>
        <p:txBody>
          <a:bodyPr vert="horz" lIns="91440" tIns="45720" rIns="91440" bIns="45720" rtlCol="0" anchor="ctr"/>
          <a:lstStyle>
            <a:lvl1pPr algn="ctr">
              <a:defRPr sz="1400">
                <a:solidFill>
                  <a:schemeClr val="bg1"/>
                </a:solidFill>
              </a:defRPr>
            </a:lvl1pPr>
          </a:lstStyle>
          <a:p>
            <a:fld id="{C8784162-EC6A-834A-B2EB-FB7EA3C6B08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2" name="Title 1"/>
          <p:cNvSpPr>
            <a:spLocks noGrp="1"/>
          </p:cNvSpPr>
          <p:nvPr>
            <p:ph type="title"/>
          </p:nvPr>
        </p:nvSpPr>
        <p:spPr>
          <a:xfrm>
            <a:off x="1691680" y="1988840"/>
            <a:ext cx="3600400" cy="720080"/>
          </a:xfrm>
        </p:spPr>
        <p:txBody>
          <a:bodyPr/>
          <a:lstStyle>
            <a:lvl1pPr algn="l">
              <a:defRPr/>
            </a:lvl1pPr>
          </a:lstStyle>
          <a:p>
            <a:r>
              <a:rPr lang="en-US" smtClean="0"/>
              <a:t>Click to edit Master title style</a:t>
            </a:r>
            <a:endParaRPr lang="nl-NL"/>
          </a:p>
        </p:txBody>
      </p:sp>
      <p:sp>
        <p:nvSpPr>
          <p:cNvPr id="5" name="Text Placeholder 4"/>
          <p:cNvSpPr>
            <a:spLocks noGrp="1"/>
          </p:cNvSpPr>
          <p:nvPr>
            <p:ph type="body" sz="quarter" idx="10"/>
          </p:nvPr>
        </p:nvSpPr>
        <p:spPr>
          <a:xfrm>
            <a:off x="1691680" y="2924944"/>
            <a:ext cx="5905500" cy="3384550"/>
          </a:xfrm>
        </p:spPr>
        <p:txBody>
          <a:bodyPr/>
          <a:lstStyle>
            <a:lvl1pPr>
              <a:defRPr sz="3600" spc="-150">
                <a:solidFill>
                  <a:schemeClr val="tx2"/>
                </a:solidFill>
              </a:defRPr>
            </a:lvl1pPr>
            <a:lvl2pPr>
              <a:defRPr sz="21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cxnSp>
        <p:nvCxnSpPr>
          <p:cNvPr id="7" name="Straight Connector 6"/>
          <p:cNvCxnSpPr/>
          <p:nvPr userDrawn="1"/>
        </p:nvCxnSpPr>
        <p:spPr>
          <a:xfrm>
            <a:off x="251520" y="1052736"/>
            <a:ext cx="820891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1"/>
          <p:cNvSpPr>
            <a:spLocks noGrp="1"/>
          </p:cNvSpPr>
          <p:nvPr>
            <p:ph type="sldNum" sz="quarter" idx="4"/>
          </p:nvPr>
        </p:nvSpPr>
        <p:spPr>
          <a:xfrm>
            <a:off x="8748464" y="6525344"/>
            <a:ext cx="504056" cy="360040"/>
          </a:xfrm>
          <a:prstGeom prst="rect">
            <a:avLst/>
          </a:prstGeom>
        </p:spPr>
        <p:txBody>
          <a:bodyPr vert="horz" lIns="91440" tIns="45720" rIns="91440" bIns="45720" rtlCol="0" anchor="ctr"/>
          <a:lstStyle>
            <a:lvl1pPr algn="ctr">
              <a:defRPr sz="1400">
                <a:solidFill>
                  <a:schemeClr val="bg1"/>
                </a:solidFill>
              </a:defRPr>
            </a:lvl1pPr>
          </a:lstStyle>
          <a:p>
            <a:fld id="{C8784162-EC6A-834A-B2EB-FB7EA3C6B08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9F511E-8F72-5944-A44E-9EAAAAAF2E9C}" type="datetimeFigureOut">
              <a:rPr lang="en-US" smtClean="0"/>
              <a:pPr/>
              <a:t>9/25/15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6FC48-AC05-514E-86E5-B67C10E8D98F}" type="slidenum">
              <a:rPr lang="en-US" smtClean="0"/>
              <a:pPr/>
              <a:t>‹#›</a:t>
            </a:fld>
            <a:endParaRPr lang="en-US"/>
          </a:p>
        </p:txBody>
      </p:sp>
    </p:spTree>
    <p:extLst>
      <p:ext uri="{BB962C8B-B14F-4D97-AF65-F5344CB8AC3E}">
        <p14:creationId xmlns:p14="http://schemas.microsoft.com/office/powerpoint/2010/main" val="1830269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9F511E-8F72-5944-A44E-9EAAAAAF2E9C}" type="datetimeFigureOut">
              <a:rPr lang="en-US" smtClean="0"/>
              <a:pPr/>
              <a:t>9/25/15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6FC48-AC05-514E-86E5-B67C10E8D98F}" type="slidenum">
              <a:rPr lang="en-US" smtClean="0"/>
              <a:pPr/>
              <a:t>‹#›</a:t>
            </a:fld>
            <a:endParaRPr lang="en-US"/>
          </a:p>
        </p:txBody>
      </p:sp>
    </p:spTree>
    <p:extLst>
      <p:ext uri="{BB962C8B-B14F-4D97-AF65-F5344CB8AC3E}">
        <p14:creationId xmlns:p14="http://schemas.microsoft.com/office/powerpoint/2010/main" val="1266493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9F511E-8F72-5944-A44E-9EAAAAAF2E9C}" type="datetimeFigureOut">
              <a:rPr lang="en-US" smtClean="0"/>
              <a:pPr/>
              <a:t>9/25/15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46FC48-AC05-514E-86E5-B67C10E8D98F}" type="slidenum">
              <a:rPr lang="en-US" smtClean="0"/>
              <a:pPr/>
              <a:t>‹#›</a:t>
            </a:fld>
            <a:endParaRPr lang="en-US"/>
          </a:p>
        </p:txBody>
      </p:sp>
    </p:spTree>
    <p:extLst>
      <p:ext uri="{BB962C8B-B14F-4D97-AF65-F5344CB8AC3E}">
        <p14:creationId xmlns:p14="http://schemas.microsoft.com/office/powerpoint/2010/main" val="193792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9F511E-8F72-5944-A44E-9EAAAAAF2E9C}" type="datetimeFigureOut">
              <a:rPr lang="en-US" smtClean="0"/>
              <a:pPr/>
              <a:t>9/25/15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46FC48-AC05-514E-86E5-B67C10E8D98F}" type="slidenum">
              <a:rPr lang="en-US" smtClean="0"/>
              <a:pPr/>
              <a:t>‹#›</a:t>
            </a:fld>
            <a:endParaRPr lang="en-US"/>
          </a:p>
        </p:txBody>
      </p:sp>
    </p:spTree>
    <p:extLst>
      <p:ext uri="{BB962C8B-B14F-4D97-AF65-F5344CB8AC3E}">
        <p14:creationId xmlns:p14="http://schemas.microsoft.com/office/powerpoint/2010/main" val="21445070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6.xml"/><Relationship Id="rId12" Type="http://schemas.openxmlformats.org/officeDocument/2006/relationships/theme" Target="../theme/theme2.xml"/><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9" Type="http://schemas.openxmlformats.org/officeDocument/2006/relationships/slideLayout" Target="../slideLayouts/slideLayout14.xml"/><Relationship Id="rId10"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theme" Target="../theme/theme3.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8" name="Title 6"/>
          <p:cNvSpPr txBox="1">
            <a:spLocks/>
          </p:cNvSpPr>
          <p:nvPr userDrawn="1"/>
        </p:nvSpPr>
        <p:spPr>
          <a:xfrm>
            <a:off x="251520" y="6453336"/>
            <a:ext cx="5688632" cy="288032"/>
          </a:xfrm>
          <a:prstGeom prst="rect">
            <a:avLst/>
          </a:prstGeom>
        </p:spPr>
        <p:txBody>
          <a:bodyPr vert="horz" lIns="91440" tIns="45720" rIns="91440" bIns="45720" rtlCol="0" anchor="t">
            <a:noAutofit/>
          </a:bodyPr>
          <a:lstStyle/>
          <a:p>
            <a:pPr>
              <a:tabLst>
                <a:tab pos="1541463" algn="l"/>
              </a:tabLst>
            </a:pPr>
            <a:r>
              <a:rPr lang="en-US" sz="1200" dirty="0" smtClean="0">
                <a:solidFill>
                  <a:schemeClr val="tx2">
                    <a:lumMod val="50000"/>
                  </a:schemeClr>
                </a:solidFill>
              </a:rPr>
              <a:t>Analysis of the HTTPS Certificate Ecosystem</a:t>
            </a:r>
          </a:p>
        </p:txBody>
      </p:sp>
      <p:sp>
        <p:nvSpPr>
          <p:cNvPr id="6" name="Title Placeholder 5"/>
          <p:cNvSpPr>
            <a:spLocks noGrp="1"/>
          </p:cNvSpPr>
          <p:nvPr>
            <p:ph type="title"/>
          </p:nvPr>
        </p:nvSpPr>
        <p:spPr>
          <a:xfrm>
            <a:off x="251520" y="188640"/>
            <a:ext cx="8064896" cy="720080"/>
          </a:xfrm>
          <a:prstGeom prst="rect">
            <a:avLst/>
          </a:prstGeom>
        </p:spPr>
        <p:txBody>
          <a:bodyPr vert="horz" lIns="91440" tIns="45720" rIns="91440" bIns="45720" rtlCol="0" anchor="t">
            <a:noAutofit/>
          </a:bodyPr>
          <a:lstStyle/>
          <a:p>
            <a:r>
              <a:rPr lang="en-US" smtClean="0"/>
              <a:t>Master title</a:t>
            </a:r>
            <a:endParaRPr lang="nl-NL"/>
          </a:p>
        </p:txBody>
      </p:sp>
      <p:sp>
        <p:nvSpPr>
          <p:cNvPr id="10" name="Text Placeholder 9"/>
          <p:cNvSpPr>
            <a:spLocks noGrp="1"/>
          </p:cNvSpPr>
          <p:nvPr>
            <p:ph type="body" idx="1"/>
          </p:nvPr>
        </p:nvSpPr>
        <p:spPr>
          <a:xfrm>
            <a:off x="251520" y="1628800"/>
            <a:ext cx="8064896" cy="468052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cxnSp>
        <p:nvCxnSpPr>
          <p:cNvPr id="12" name="Straight Connector 11"/>
          <p:cNvCxnSpPr/>
          <p:nvPr userDrawn="1"/>
        </p:nvCxnSpPr>
        <p:spPr>
          <a:xfrm>
            <a:off x="251520" y="6381328"/>
            <a:ext cx="864096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itle 6"/>
          <p:cNvSpPr txBox="1">
            <a:spLocks/>
          </p:cNvSpPr>
          <p:nvPr userDrawn="1"/>
        </p:nvSpPr>
        <p:spPr>
          <a:xfrm>
            <a:off x="3203848" y="6453336"/>
            <a:ext cx="5688632" cy="288032"/>
          </a:xfrm>
          <a:prstGeom prst="rect">
            <a:avLst/>
          </a:prstGeom>
        </p:spPr>
        <p:txBody>
          <a:bodyPr vert="horz" lIns="91440" tIns="45720" rIns="91440" bIns="45720" rtlCol="0" anchor="t">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nl-NL" sz="1200" b="0" i="0" u="none" strike="noStrike" kern="1200" cap="none" spc="0" normalizeH="0" baseline="0" noProof="0" dirty="0" smtClean="0">
                <a:ln>
                  <a:noFill/>
                </a:ln>
                <a:solidFill>
                  <a:srgbClr val="0B5B87"/>
                </a:solidFill>
                <a:effectLst/>
                <a:uLnTx/>
                <a:uFillTx/>
                <a:latin typeface="+mj-lt"/>
                <a:ea typeface="+mj-ea"/>
                <a:cs typeface="+mj-cs"/>
              </a:rPr>
              <a:t>Zakir Durumeric</a:t>
            </a: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4" r:id="rId3"/>
    <p:sldLayoutId id="2147483653" r:id="rId4"/>
    <p:sldLayoutId id="2147483655" r:id="rId5"/>
  </p:sldLayoutIdLst>
  <p:txStyles>
    <p:titleStyle>
      <a:lvl1pPr algn="l" defTabSz="914400" rtl="0" eaLnBrk="1" latinLnBrk="0" hangingPunct="1">
        <a:spcBef>
          <a:spcPct val="0"/>
        </a:spcBef>
        <a:buNone/>
        <a:defRPr sz="4800" kern="1200" spc="-150">
          <a:solidFill>
            <a:schemeClr val="tx1"/>
          </a:solidFill>
          <a:latin typeface="+mj-lt"/>
          <a:ea typeface="+mj-ea"/>
          <a:cs typeface="+mj-cs"/>
        </a:defRPr>
      </a:lvl1pPr>
    </p:titleStyle>
    <p:body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9F511E-8F72-5944-A44E-9EAAAAAF2E9C}" type="datetimeFigureOut">
              <a:rPr lang="en-US" smtClean="0"/>
              <a:pPr/>
              <a:t>9/25/15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6FC48-AC05-514E-86E5-B67C10E8D98F}" type="slidenum">
              <a:rPr lang="en-US" smtClean="0"/>
              <a:pPr/>
              <a:t>‹#›</a:t>
            </a:fld>
            <a:endParaRPr lang="en-US"/>
          </a:p>
        </p:txBody>
      </p:sp>
    </p:spTree>
    <p:extLst>
      <p:ext uri="{BB962C8B-B14F-4D97-AF65-F5344CB8AC3E}">
        <p14:creationId xmlns:p14="http://schemas.microsoft.com/office/powerpoint/2010/main" val="3555132723"/>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6" name="Title Placeholder 5"/>
          <p:cNvSpPr>
            <a:spLocks noGrp="1"/>
          </p:cNvSpPr>
          <p:nvPr>
            <p:ph type="title"/>
          </p:nvPr>
        </p:nvSpPr>
        <p:spPr>
          <a:xfrm>
            <a:off x="251520" y="188640"/>
            <a:ext cx="8064896" cy="720080"/>
          </a:xfrm>
          <a:prstGeom prst="rect">
            <a:avLst/>
          </a:prstGeom>
        </p:spPr>
        <p:txBody>
          <a:bodyPr vert="horz" lIns="91440" tIns="45720" rIns="91440" bIns="45720" rtlCol="0" anchor="t">
            <a:noAutofit/>
          </a:bodyPr>
          <a:lstStyle/>
          <a:p>
            <a:r>
              <a:rPr lang="en-US" smtClean="0"/>
              <a:t>Master title</a:t>
            </a:r>
            <a:endParaRPr lang="nl-NL"/>
          </a:p>
        </p:txBody>
      </p:sp>
      <p:sp>
        <p:nvSpPr>
          <p:cNvPr id="10" name="Text Placeholder 9"/>
          <p:cNvSpPr>
            <a:spLocks noGrp="1"/>
          </p:cNvSpPr>
          <p:nvPr>
            <p:ph type="body" idx="1"/>
          </p:nvPr>
        </p:nvSpPr>
        <p:spPr>
          <a:xfrm>
            <a:off x="251520" y="1628800"/>
            <a:ext cx="8064896" cy="4680520"/>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cxnSp>
        <p:nvCxnSpPr>
          <p:cNvPr id="12" name="Straight Connector 11"/>
          <p:cNvCxnSpPr/>
          <p:nvPr userDrawn="1"/>
        </p:nvCxnSpPr>
        <p:spPr>
          <a:xfrm>
            <a:off x="251520" y="6381328"/>
            <a:ext cx="871296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itle 6"/>
          <p:cNvSpPr txBox="1">
            <a:spLocks/>
          </p:cNvSpPr>
          <p:nvPr userDrawn="1"/>
        </p:nvSpPr>
        <p:spPr>
          <a:xfrm>
            <a:off x="251520" y="6453336"/>
            <a:ext cx="5688632" cy="288032"/>
          </a:xfrm>
          <a:prstGeom prst="rect">
            <a:avLst/>
          </a:prstGeom>
        </p:spPr>
        <p:txBody>
          <a:bodyPr vert="horz" lIns="91440" tIns="45720" rIns="91440" bIns="45720" rtlCol="0" anchor="t">
            <a:noAutofit/>
          </a:bodyPr>
          <a:lstStyle/>
          <a:p>
            <a:pPr>
              <a:tabLst>
                <a:tab pos="1541463" algn="l"/>
              </a:tabLst>
            </a:pPr>
            <a:r>
              <a:rPr lang="en-US" sz="1200" dirty="0" smtClean="0">
                <a:solidFill>
                  <a:schemeClr val="tx2">
                    <a:lumMod val="50000"/>
                  </a:schemeClr>
                </a:solidFill>
              </a:rPr>
              <a:t>Analysis of the HTTPS Certificate Ecosystem</a:t>
            </a:r>
          </a:p>
        </p:txBody>
      </p:sp>
      <p:sp>
        <p:nvSpPr>
          <p:cNvPr id="9" name="Title 6"/>
          <p:cNvSpPr txBox="1">
            <a:spLocks/>
          </p:cNvSpPr>
          <p:nvPr userDrawn="1"/>
        </p:nvSpPr>
        <p:spPr>
          <a:xfrm>
            <a:off x="3203848" y="6453336"/>
            <a:ext cx="5688632" cy="288032"/>
          </a:xfrm>
          <a:prstGeom prst="rect">
            <a:avLst/>
          </a:prstGeom>
        </p:spPr>
        <p:txBody>
          <a:bodyPr vert="horz" lIns="91440" tIns="45720" rIns="91440" bIns="45720" rtlCol="0" anchor="t">
            <a:no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nl-NL" sz="1200" b="0" i="0" u="none" strike="noStrike" kern="1200" cap="none" spc="0" normalizeH="0" baseline="0" noProof="0" dirty="0" smtClean="0">
                <a:ln>
                  <a:noFill/>
                </a:ln>
                <a:solidFill>
                  <a:srgbClr val="0B5B87"/>
                </a:solidFill>
                <a:effectLst/>
                <a:uLnTx/>
                <a:uFillTx/>
                <a:latin typeface="+mj-lt"/>
                <a:ea typeface="+mj-ea"/>
                <a:cs typeface="+mj-cs"/>
              </a:rPr>
              <a:t>Zakir Durumeric</a:t>
            </a:r>
          </a:p>
        </p:txBody>
      </p:sp>
    </p:spTree>
    <p:extLst>
      <p:ext uri="{BB962C8B-B14F-4D97-AF65-F5344CB8AC3E}">
        <p14:creationId xmlns:p14="http://schemas.microsoft.com/office/powerpoint/2010/main" val="373686210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Lst>
  <p:txStyles>
    <p:titleStyle>
      <a:lvl1pPr algn="l" defTabSz="914400" rtl="0" eaLnBrk="1" latinLnBrk="0" hangingPunct="1">
        <a:spcBef>
          <a:spcPct val="0"/>
        </a:spcBef>
        <a:buNone/>
        <a:defRPr sz="4800" kern="1200" spc="-150">
          <a:solidFill>
            <a:schemeClr val="tx1"/>
          </a:solidFill>
          <a:latin typeface="+mj-lt"/>
          <a:ea typeface="+mj-ea"/>
          <a:cs typeface="+mj-cs"/>
        </a:defRPr>
      </a:lvl1pPr>
    </p:titleStyle>
    <p:body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8748464" y="-99392"/>
            <a:ext cx="504056" cy="7056784"/>
          </a:xfrm>
          <a:prstGeom prst="rect">
            <a:avLst/>
          </a:prstGeom>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accent3"/>
              </a:solidFill>
            </a:endParaRPr>
          </a:p>
        </p:txBody>
      </p:sp>
      <p:sp>
        <p:nvSpPr>
          <p:cNvPr id="8" name="Title 6"/>
          <p:cNvSpPr txBox="1">
            <a:spLocks/>
          </p:cNvSpPr>
          <p:nvPr userDrawn="1"/>
        </p:nvSpPr>
        <p:spPr>
          <a:xfrm>
            <a:off x="251520" y="6453336"/>
            <a:ext cx="4320480" cy="288032"/>
          </a:xfrm>
          <a:prstGeom prst="rect">
            <a:avLst/>
          </a:prstGeom>
        </p:spPr>
        <p:txBody>
          <a:bodyPr vert="horz" lIns="91440" tIns="45720" rIns="91440" bIns="45720" rtlCol="0" anchor="t">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smtClean="0">
                <a:ln>
                  <a:noFill/>
                </a:ln>
                <a:solidFill>
                  <a:schemeClr val="bg2"/>
                </a:solidFill>
                <a:effectLst/>
                <a:uLnTx/>
                <a:uFillTx/>
                <a:latin typeface="+mj-lt"/>
                <a:ea typeface="+mj-ea"/>
                <a:cs typeface="+mj-cs"/>
              </a:rPr>
              <a:t>September 31, 2011</a:t>
            </a:r>
            <a:endParaRPr kumimoji="0" lang="nl-NL" sz="1200" b="0" i="0" u="none" strike="noStrike" kern="1200" cap="none" spc="0" normalizeH="0" baseline="0" noProof="0" smtClean="0">
              <a:ln>
                <a:noFill/>
              </a:ln>
              <a:solidFill>
                <a:schemeClr val="bg2"/>
              </a:solidFill>
              <a:effectLst/>
              <a:uLnTx/>
              <a:uFillTx/>
              <a:latin typeface="+mj-lt"/>
              <a:ea typeface="+mj-ea"/>
              <a:cs typeface="+mj-cs"/>
            </a:endParaRPr>
          </a:p>
        </p:txBody>
      </p:sp>
      <p:sp>
        <p:nvSpPr>
          <p:cNvPr id="9" name="Title 6"/>
          <p:cNvSpPr txBox="1">
            <a:spLocks/>
          </p:cNvSpPr>
          <p:nvPr userDrawn="1"/>
        </p:nvSpPr>
        <p:spPr>
          <a:xfrm>
            <a:off x="4716016" y="6453336"/>
            <a:ext cx="3744416" cy="288032"/>
          </a:xfrm>
          <a:prstGeom prst="rect">
            <a:avLst/>
          </a:prstGeom>
        </p:spPr>
        <p:txBody>
          <a:bodyPr vert="horz" lIns="91440" tIns="45720" rIns="91440" bIns="45720" rtlCol="0" anchor="t">
            <a:normAutofit/>
          </a:body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smtClean="0">
                <a:ln>
                  <a:noFill/>
                </a:ln>
                <a:solidFill>
                  <a:schemeClr val="accent3"/>
                </a:solidFill>
                <a:effectLst/>
                <a:uLnTx/>
                <a:uFillTx/>
                <a:latin typeface="+mj-lt"/>
                <a:ea typeface="+mj-ea"/>
                <a:cs typeface="+mj-cs"/>
              </a:rPr>
              <a:t>Lorem webdesign &amp; development</a:t>
            </a:r>
            <a:endParaRPr kumimoji="0" lang="nl-NL" sz="1200" b="0" i="0" u="none" strike="noStrike" kern="1200" cap="none" spc="0" normalizeH="0" baseline="0" noProof="0" smtClean="0">
              <a:ln>
                <a:noFill/>
              </a:ln>
              <a:solidFill>
                <a:schemeClr val="accent3"/>
              </a:solidFill>
              <a:effectLst/>
              <a:uLnTx/>
              <a:uFillTx/>
              <a:latin typeface="+mj-lt"/>
              <a:ea typeface="+mj-ea"/>
              <a:cs typeface="+mj-cs"/>
            </a:endParaRPr>
          </a:p>
        </p:txBody>
      </p:sp>
      <p:sp>
        <p:nvSpPr>
          <p:cNvPr id="5" name="Title Placeholder 4"/>
          <p:cNvSpPr>
            <a:spLocks noGrp="1"/>
          </p:cNvSpPr>
          <p:nvPr>
            <p:ph type="title"/>
          </p:nvPr>
        </p:nvSpPr>
        <p:spPr>
          <a:xfrm>
            <a:off x="251520" y="188640"/>
            <a:ext cx="8064896" cy="1080120"/>
          </a:xfrm>
          <a:prstGeom prst="rect">
            <a:avLst/>
          </a:prstGeom>
        </p:spPr>
        <p:txBody>
          <a:bodyPr vert="horz" lIns="91440" tIns="45720" rIns="91440" bIns="45720" rtlCol="0" anchor="t">
            <a:normAutofit/>
          </a:bodyPr>
          <a:lstStyle/>
          <a:p>
            <a:r>
              <a:rPr lang="en-US" smtClean="0"/>
              <a:t>Click to edit Master title style</a:t>
            </a:r>
            <a:endParaRPr lang="nl-NL"/>
          </a:p>
        </p:txBody>
      </p:sp>
      <p:sp>
        <p:nvSpPr>
          <p:cNvPr id="6" name="Text Placeholder 5"/>
          <p:cNvSpPr>
            <a:spLocks noGrp="1"/>
          </p:cNvSpPr>
          <p:nvPr>
            <p:ph type="body" idx="1"/>
          </p:nvPr>
        </p:nvSpPr>
        <p:spPr>
          <a:xfrm>
            <a:off x="251520" y="1628800"/>
            <a:ext cx="8064896" cy="46805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cxnSp>
        <p:nvCxnSpPr>
          <p:cNvPr id="10" name="Straight Connector 9"/>
          <p:cNvCxnSpPr/>
          <p:nvPr userDrawn="1"/>
        </p:nvCxnSpPr>
        <p:spPr>
          <a:xfrm>
            <a:off x="251520" y="6381328"/>
            <a:ext cx="8208912"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51" r:id="rId1"/>
  </p:sldLayoutIdLst>
  <p:txStyles>
    <p:titleStyle>
      <a:lvl1pPr algn="l" defTabSz="914400" rtl="0" eaLnBrk="1" latinLnBrk="0" hangingPunct="1">
        <a:spcBef>
          <a:spcPct val="0"/>
        </a:spcBef>
        <a:buNone/>
        <a:defRPr sz="4800" kern="1200">
          <a:solidFill>
            <a:schemeClr val="tx1"/>
          </a:solidFill>
          <a:latin typeface="+mj-lt"/>
          <a:ea typeface="+mj-ea"/>
          <a:cs typeface="+mj-cs"/>
        </a:defRPr>
      </a:lvl1pPr>
    </p:titleStyle>
    <p:bodyStyle>
      <a:lvl1pPr marL="0" indent="0" algn="l" defTabSz="914400" rtl="0" eaLnBrk="1" latinLnBrk="0" hangingPunct="1">
        <a:lnSpc>
          <a:spcPct val="130000"/>
        </a:lnSpc>
        <a:spcBef>
          <a:spcPct val="20000"/>
        </a:spcBef>
        <a:buFont typeface="Arial" pitchFamily="34" charset="0"/>
        <a:buNone/>
        <a:defRPr sz="2100" kern="1200">
          <a:solidFill>
            <a:schemeClr val="bg2"/>
          </a:solidFill>
          <a:latin typeface="+mn-lt"/>
          <a:ea typeface="+mn-ea"/>
          <a:cs typeface="+mn-cs"/>
        </a:defRPr>
      </a:lvl1pPr>
      <a:lvl2pPr marL="0" indent="0" algn="l" defTabSz="914400" rtl="0" eaLnBrk="1" latinLnBrk="0" hangingPunct="1">
        <a:lnSpc>
          <a:spcPct val="130000"/>
        </a:lnSpc>
        <a:spcBef>
          <a:spcPct val="20000"/>
        </a:spcBef>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bg2"/>
          </a:solidFill>
          <a:latin typeface="+mn-lt"/>
          <a:ea typeface="+mn-ea"/>
          <a:cs typeface="+mn-cs"/>
        </a:defRPr>
      </a:lvl3pPr>
      <a:lvl4pPr marL="0" indent="0" algn="l" defTabSz="914400" rtl="0" eaLnBrk="1" latinLnBrk="0" hangingPunct="1">
        <a:lnSpc>
          <a:spcPct val="130000"/>
        </a:lnSpc>
        <a:spcBef>
          <a:spcPct val="20000"/>
        </a:spcBef>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22" Type="http://schemas.openxmlformats.org/officeDocument/2006/relationships/image" Target="../media/image24.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gif"/></Relationships>
</file>

<file path=ppt/slides/_rels/slide31.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21" Type="http://schemas.openxmlformats.org/officeDocument/2006/relationships/image" Target="../media/image23.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3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34.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image" Target="../media/image3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58356" y="1435749"/>
            <a:ext cx="7258060" cy="1569660"/>
          </a:xfrm>
          <a:prstGeom prst="rect">
            <a:avLst/>
          </a:prstGeom>
        </p:spPr>
        <p:txBody>
          <a:bodyPr wrap="square">
            <a:spAutoFit/>
          </a:bodyPr>
          <a:lstStyle/>
          <a:p>
            <a:pPr>
              <a:tabLst>
                <a:tab pos="1541463" algn="l"/>
              </a:tabLst>
            </a:pPr>
            <a:r>
              <a:rPr lang="en-US" sz="4800" dirty="0" smtClean="0">
                <a:solidFill>
                  <a:schemeClr val="tx2">
                    <a:lumMod val="50000"/>
                  </a:schemeClr>
                </a:solidFill>
              </a:rPr>
              <a:t>Analysis of the HTTPS Certificate Ecosystem</a:t>
            </a:r>
          </a:p>
        </p:txBody>
      </p:sp>
      <p:cxnSp>
        <p:nvCxnSpPr>
          <p:cNvPr id="10" name="Straight Connector 9"/>
          <p:cNvCxnSpPr/>
          <p:nvPr/>
        </p:nvCxnSpPr>
        <p:spPr>
          <a:xfrm>
            <a:off x="899592" y="1506313"/>
            <a:ext cx="0" cy="1562144"/>
          </a:xfrm>
          <a:prstGeom prst="line">
            <a:avLst/>
          </a:prstGeom>
          <a:ln w="412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115616" y="3772884"/>
            <a:ext cx="7344816" cy="1558888"/>
          </a:xfrm>
          <a:prstGeom prst="rect">
            <a:avLst/>
          </a:prstGeom>
        </p:spPr>
        <p:txBody>
          <a:bodyPr wrap="square">
            <a:spAutoFit/>
          </a:bodyPr>
          <a:lstStyle/>
          <a:p>
            <a:pPr>
              <a:lnSpc>
                <a:spcPct val="110000"/>
              </a:lnSpc>
            </a:pPr>
            <a:r>
              <a:rPr lang="en-US" sz="2400" dirty="0" smtClean="0">
                <a:solidFill>
                  <a:schemeClr val="tx2">
                    <a:lumMod val="50000"/>
                  </a:schemeClr>
                </a:solidFill>
              </a:rPr>
              <a:t>Zakir Durumeric</a:t>
            </a:r>
            <a:r>
              <a:rPr lang="en-US" sz="2400" dirty="0" smtClean="0"/>
              <a:t>, James </a:t>
            </a:r>
            <a:r>
              <a:rPr lang="en-US" sz="2400" dirty="0" err="1" smtClean="0"/>
              <a:t>Kasten</a:t>
            </a:r>
            <a:r>
              <a:rPr lang="en-US" sz="2400" dirty="0" smtClean="0"/>
              <a:t>,</a:t>
            </a:r>
          </a:p>
          <a:p>
            <a:pPr>
              <a:lnSpc>
                <a:spcPct val="110000"/>
              </a:lnSpc>
            </a:pPr>
            <a:r>
              <a:rPr lang="en-US" sz="2400" dirty="0" smtClean="0"/>
              <a:t>Michael Bailey, J. Alex </a:t>
            </a:r>
            <a:r>
              <a:rPr lang="en-US" sz="2400" dirty="0" err="1" smtClean="0"/>
              <a:t>Halderman</a:t>
            </a:r>
            <a:endParaRPr lang="en-US" sz="2400" dirty="0" smtClean="0"/>
          </a:p>
          <a:p>
            <a:pPr>
              <a:lnSpc>
                <a:spcPct val="110000"/>
              </a:lnSpc>
            </a:pPr>
            <a:endParaRPr lang="en-US" sz="1500" dirty="0"/>
          </a:p>
          <a:p>
            <a:pPr>
              <a:lnSpc>
                <a:spcPct val="110000"/>
              </a:lnSpc>
            </a:pPr>
            <a:r>
              <a:rPr lang="en-US" sz="2400" dirty="0"/>
              <a:t>University of </a:t>
            </a:r>
            <a:r>
              <a:rPr lang="en-US" sz="2400" dirty="0" smtClean="0"/>
              <a:t>Michigan</a:t>
            </a:r>
            <a:endParaRPr lang="en-US" sz="2400" dirty="0"/>
          </a:p>
        </p:txBody>
      </p:sp>
    </p:spTree>
    <p:extLst>
      <p:ext uri="{BB962C8B-B14F-4D97-AF65-F5344CB8AC3E}">
        <p14:creationId xmlns:p14="http://schemas.microsoft.com/office/powerpoint/2010/main" val="207350041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1520" y="188640"/>
            <a:ext cx="8352928" cy="720080"/>
          </a:xfrm>
        </p:spPr>
        <p:txBody>
          <a:bodyPr/>
          <a:lstStyle/>
          <a:p>
            <a:r>
              <a:rPr lang="en-US" sz="4700" dirty="0" smtClean="0"/>
              <a:t>Dataset and Methodology</a:t>
            </a:r>
            <a:endParaRPr lang="nl-NL" sz="4700" dirty="0"/>
          </a:p>
        </p:txBody>
      </p:sp>
      <p:sp>
        <p:nvSpPr>
          <p:cNvPr id="7" name="Text Placeholder 6"/>
          <p:cNvSpPr>
            <a:spLocks noGrp="1"/>
          </p:cNvSpPr>
          <p:nvPr>
            <p:ph type="body" sz="quarter" idx="14"/>
          </p:nvPr>
        </p:nvSpPr>
        <p:spPr>
          <a:xfrm>
            <a:off x="323528" y="1476783"/>
            <a:ext cx="8568952" cy="4688521"/>
          </a:xfrm>
        </p:spPr>
        <p:txBody>
          <a:bodyPr>
            <a:noAutofit/>
          </a:bodyPr>
          <a:lstStyle/>
          <a:p>
            <a:pPr lvl="2"/>
            <a:r>
              <a:rPr lang="en-US" sz="2200" dirty="0" smtClean="0">
                <a:solidFill>
                  <a:schemeClr val="tx1"/>
                </a:solidFill>
              </a:rPr>
              <a:t>We performed 110 scans of the IPv4 address space over an</a:t>
            </a:r>
            <a:br>
              <a:rPr lang="en-US" sz="2200" dirty="0" smtClean="0">
                <a:solidFill>
                  <a:schemeClr val="tx1"/>
                </a:solidFill>
              </a:rPr>
            </a:br>
            <a:r>
              <a:rPr lang="en-US" sz="2200" dirty="0" smtClean="0">
                <a:solidFill>
                  <a:schemeClr val="tx1"/>
                </a:solidFill>
              </a:rPr>
              <a:t>18 month period using </a:t>
            </a:r>
            <a:r>
              <a:rPr lang="en-US" sz="2200" dirty="0" err="1" smtClean="0">
                <a:solidFill>
                  <a:schemeClr val="tx1"/>
                </a:solidFill>
              </a:rPr>
              <a:t>ZMap</a:t>
            </a:r>
            <a:r>
              <a:rPr lang="en-US" sz="2200" dirty="0" smtClean="0">
                <a:solidFill>
                  <a:schemeClr val="tx1"/>
                </a:solidFill>
              </a:rPr>
              <a:t>, </a:t>
            </a:r>
            <a:r>
              <a:rPr lang="en-US" sz="2200" dirty="0" err="1" smtClean="0">
                <a:solidFill>
                  <a:schemeClr val="tx1"/>
                </a:solidFill>
              </a:rPr>
              <a:t>OpenSSL</a:t>
            </a:r>
            <a:r>
              <a:rPr lang="en-US" sz="2200" dirty="0" smtClean="0">
                <a:solidFill>
                  <a:schemeClr val="tx1"/>
                </a:solidFill>
              </a:rPr>
              <a:t>, and </a:t>
            </a:r>
            <a:r>
              <a:rPr lang="en-US" sz="2200" dirty="0" err="1" smtClean="0">
                <a:solidFill>
                  <a:schemeClr val="tx1"/>
                </a:solidFill>
              </a:rPr>
              <a:t>libevent</a:t>
            </a:r>
            <a:endParaRPr lang="en-US" sz="2200" dirty="0" smtClean="0">
              <a:solidFill>
                <a:schemeClr val="tx1"/>
              </a:solidFill>
            </a:endParaRPr>
          </a:p>
          <a:p>
            <a:pPr lvl="2"/>
            <a:endParaRPr lang="en-US" sz="1000" dirty="0" smtClean="0">
              <a:solidFill>
                <a:schemeClr val="tx1"/>
              </a:solidFill>
            </a:endParaRPr>
          </a:p>
          <a:p>
            <a:pPr lvl="2"/>
            <a:r>
              <a:rPr lang="en-US" sz="2200" dirty="0" smtClean="0">
                <a:solidFill>
                  <a:schemeClr val="tx1"/>
                </a:solidFill>
              </a:rPr>
              <a:t>Completed 1.8 billion TLS handshakes and collected certificates</a:t>
            </a:r>
          </a:p>
          <a:p>
            <a:pPr lvl="2"/>
            <a:endParaRPr lang="en-US" sz="1000" dirty="0" smtClean="0">
              <a:solidFill>
                <a:schemeClr val="tx1"/>
              </a:solidFill>
            </a:endParaRPr>
          </a:p>
          <a:p>
            <a:pPr lvl="2"/>
            <a:r>
              <a:rPr lang="en-US" sz="2200" dirty="0" smtClean="0">
                <a:solidFill>
                  <a:schemeClr val="tx1"/>
                </a:solidFill>
              </a:rPr>
              <a:t>We collected:</a:t>
            </a:r>
            <a:br>
              <a:rPr lang="en-US" sz="2200" dirty="0" smtClean="0">
                <a:solidFill>
                  <a:schemeClr val="tx1"/>
                </a:solidFill>
              </a:rPr>
            </a:br>
            <a:r>
              <a:rPr lang="en-US" sz="2200" dirty="0" smtClean="0">
                <a:solidFill>
                  <a:schemeClr val="tx1"/>
                </a:solidFill>
              </a:rPr>
              <a:t>     - 42 million unique certificates</a:t>
            </a:r>
            <a:br>
              <a:rPr lang="en-US" sz="2200" dirty="0" smtClean="0">
                <a:solidFill>
                  <a:schemeClr val="tx1"/>
                </a:solidFill>
              </a:rPr>
            </a:br>
            <a:r>
              <a:rPr lang="en-US" sz="2200" dirty="0" smtClean="0">
                <a:solidFill>
                  <a:schemeClr val="tx1"/>
                </a:solidFill>
              </a:rPr>
              <a:t>     - 6.9 million browser trusted</a:t>
            </a:r>
          </a:p>
          <a:p>
            <a:pPr lvl="2"/>
            <a:r>
              <a:rPr lang="en-US" sz="2200" dirty="0" smtClean="0">
                <a:solidFill>
                  <a:schemeClr val="tx1"/>
                </a:solidFill>
              </a:rPr>
              <a:t>from 109 million hosts</a:t>
            </a:r>
          </a:p>
          <a:p>
            <a:pPr lvl="2"/>
            <a:endParaRPr lang="en-US" sz="1000" dirty="0" smtClean="0">
              <a:solidFill>
                <a:schemeClr val="tx1"/>
              </a:solidFill>
            </a:endParaRPr>
          </a:p>
          <a:p>
            <a:pPr lvl="2"/>
            <a:r>
              <a:rPr lang="en-US" sz="2200" dirty="0" smtClean="0">
                <a:solidFill>
                  <a:schemeClr val="tx1"/>
                </a:solidFill>
              </a:rPr>
              <a:t>Dataset available at </a:t>
            </a:r>
            <a:r>
              <a:rPr lang="en-US" sz="2200" dirty="0" smtClean="0">
                <a:solidFill>
                  <a:schemeClr val="tx2">
                    <a:lumMod val="75000"/>
                  </a:schemeClr>
                </a:solidFill>
              </a:rPr>
              <a:t>https://</a:t>
            </a:r>
            <a:r>
              <a:rPr lang="en-US" sz="2200" dirty="0" err="1" smtClean="0">
                <a:solidFill>
                  <a:schemeClr val="tx2">
                    <a:lumMod val="75000"/>
                  </a:schemeClr>
                </a:solidFill>
              </a:rPr>
              <a:t>scans.io</a:t>
            </a:r>
            <a:r>
              <a:rPr lang="en-US" sz="2200" dirty="0" smtClean="0">
                <a:solidFill>
                  <a:schemeClr val="tx2">
                    <a:lumMod val="75000"/>
                  </a:schemeClr>
                </a:solidFill>
              </a:rPr>
              <a:t> </a:t>
            </a:r>
            <a:r>
              <a:rPr lang="en-US" sz="2200" dirty="0" smtClean="0">
                <a:solidFill>
                  <a:schemeClr val="tx1"/>
                </a:solidFill>
              </a:rPr>
              <a:t>and code at </a:t>
            </a:r>
            <a:r>
              <a:rPr lang="en-US" sz="2200" dirty="0" smtClean="0">
                <a:solidFill>
                  <a:srgbClr val="1089CA"/>
                </a:solidFill>
              </a:rPr>
              <a:t>https://</a:t>
            </a:r>
            <a:r>
              <a:rPr lang="en-US" sz="2200" dirty="0" err="1" smtClean="0">
                <a:solidFill>
                  <a:srgbClr val="1089CA"/>
                </a:solidFill>
              </a:rPr>
              <a:t>zmap.io</a:t>
            </a:r>
            <a:endParaRPr lang="en-US" sz="2200" dirty="0" smtClean="0">
              <a:solidFill>
                <a:srgbClr val="1089CA"/>
              </a:solidFill>
            </a:endParaRPr>
          </a:p>
          <a:p>
            <a:pPr lvl="2"/>
            <a:endParaRPr lang="en-US" sz="2200" dirty="0" smtClean="0">
              <a:solidFill>
                <a:schemeClr val="tx1"/>
              </a:solidFill>
            </a:endParaRPr>
          </a:p>
          <a:p>
            <a:pPr lvl="2"/>
            <a:endParaRPr lang="en-US" sz="2200" dirty="0" smtClean="0">
              <a:solidFill>
                <a:schemeClr val="tx1"/>
              </a:solidFill>
            </a:endParaRPr>
          </a:p>
          <a:p>
            <a:pPr lvl="2"/>
            <a:endParaRPr lang="en-US" sz="2200" dirty="0" smtClean="0">
              <a:solidFill>
                <a:schemeClr val="tx1"/>
              </a:solidFill>
            </a:endParaRPr>
          </a:p>
          <a:p>
            <a:pPr lvl="2"/>
            <a:endParaRPr lang="en-US" sz="2200" dirty="0" smtClean="0">
              <a:solidFill>
                <a:schemeClr val="tx1"/>
              </a:solidFill>
            </a:endParaRPr>
          </a:p>
          <a:p>
            <a:pPr lvl="2"/>
            <a:endParaRPr lang="en-US" sz="2200" dirty="0" smtClean="0">
              <a:solidFill>
                <a:schemeClr val="tx1"/>
              </a:solidFill>
            </a:endParaRPr>
          </a:p>
          <a:p>
            <a:pPr lvl="2"/>
            <a:endParaRPr lang="en-US" sz="2200" dirty="0" smtClean="0">
              <a:solidFill>
                <a:schemeClr val="tx1"/>
              </a:solidFill>
            </a:endParaRPr>
          </a:p>
          <a:p>
            <a:pPr lvl="2"/>
            <a:endParaRPr lang="en-US" sz="2200" dirty="0" smtClean="0">
              <a:solidFill>
                <a:schemeClr val="tx1"/>
              </a:solidFill>
            </a:endParaRPr>
          </a:p>
          <a:p>
            <a:pPr lvl="2"/>
            <a:endParaRPr lang="en-US" sz="2200" dirty="0" smtClean="0">
              <a:solidFill>
                <a:schemeClr val="tx1"/>
              </a:solidFill>
            </a:endParaRPr>
          </a:p>
        </p:txBody>
      </p:sp>
      <p:sp>
        <p:nvSpPr>
          <p:cNvPr id="10" name="Text Placeholder 9"/>
          <p:cNvSpPr>
            <a:spLocks noGrp="1"/>
          </p:cNvSpPr>
          <p:nvPr>
            <p:ph type="body" sz="quarter" idx="11"/>
          </p:nvPr>
        </p:nvSpPr>
        <p:spPr/>
        <p:txBody>
          <a:bodyPr/>
          <a:lstStyle/>
          <a:p>
            <a:r>
              <a:rPr lang="en-US" dirty="0" smtClean="0">
                <a:solidFill>
                  <a:schemeClr val="tx2">
                    <a:lumMod val="75000"/>
                  </a:schemeClr>
                </a:solidFill>
              </a:rPr>
              <a:t>How do we measure the certificate authority ecosystem?</a:t>
            </a:r>
            <a:endParaRPr lang="nl-NL" dirty="0">
              <a:solidFill>
                <a:schemeClr val="tx2">
                  <a:lumMod val="75000"/>
                </a:schemeClr>
              </a:solidFill>
            </a:endParaRPr>
          </a:p>
        </p:txBody>
      </p:sp>
      <p:sp>
        <p:nvSpPr>
          <p:cNvPr id="13" name="TextBox 12"/>
          <p:cNvSpPr txBox="1"/>
          <p:nvPr/>
        </p:nvSpPr>
        <p:spPr>
          <a:xfrm>
            <a:off x="9830963" y="5496254"/>
            <a:ext cx="184666"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351666098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1520" y="188640"/>
            <a:ext cx="8352928" cy="720080"/>
          </a:xfrm>
        </p:spPr>
        <p:txBody>
          <a:bodyPr/>
          <a:lstStyle/>
          <a:p>
            <a:r>
              <a:rPr lang="en-US" sz="4700" dirty="0"/>
              <a:t>Responsible Data Collection</a:t>
            </a:r>
            <a:endParaRPr lang="nl-NL" sz="4700" dirty="0"/>
          </a:p>
        </p:txBody>
      </p:sp>
      <p:sp>
        <p:nvSpPr>
          <p:cNvPr id="7" name="Text Placeholder 6"/>
          <p:cNvSpPr>
            <a:spLocks noGrp="1"/>
          </p:cNvSpPr>
          <p:nvPr>
            <p:ph type="body" sz="quarter" idx="14"/>
          </p:nvPr>
        </p:nvSpPr>
        <p:spPr>
          <a:xfrm>
            <a:off x="251520" y="1628800"/>
            <a:ext cx="8568952" cy="4608512"/>
          </a:xfrm>
        </p:spPr>
        <p:txBody>
          <a:bodyPr>
            <a:normAutofit/>
          </a:bodyPr>
          <a:lstStyle/>
          <a:p>
            <a:pPr marL="93726" lvl="2">
              <a:lnSpc>
                <a:spcPct val="100000"/>
              </a:lnSpc>
            </a:pPr>
            <a:r>
              <a:rPr lang="en-US" sz="2400" b="1" dirty="0" smtClean="0">
                <a:solidFill>
                  <a:schemeClr val="tx2">
                    <a:lumMod val="75000"/>
                  </a:schemeClr>
                </a:solidFill>
              </a:rPr>
              <a:t>Reducing Scan Impact</a:t>
            </a:r>
          </a:p>
          <a:p>
            <a:pPr marL="285750" lvl="2" indent="-192024">
              <a:lnSpc>
                <a:spcPct val="100000"/>
              </a:lnSpc>
            </a:pPr>
            <a:r>
              <a:rPr lang="en-US" sz="2400" dirty="0" smtClean="0">
                <a:solidFill>
                  <a:schemeClr val="tx1"/>
                </a:solidFill>
              </a:rPr>
              <a:t>    Scan in random order and at a reduced scan rate</a:t>
            </a:r>
          </a:p>
          <a:p>
            <a:pPr marL="285750" lvl="2" indent="-192024">
              <a:lnSpc>
                <a:spcPct val="100000"/>
              </a:lnSpc>
              <a:buFont typeface="Arial"/>
              <a:buChar char="•"/>
            </a:pPr>
            <a:endParaRPr lang="en-US" sz="200" dirty="0" smtClean="0">
              <a:solidFill>
                <a:schemeClr val="tx1"/>
              </a:solidFill>
            </a:endParaRPr>
          </a:p>
          <a:p>
            <a:pPr marL="285750" lvl="2" indent="-192024">
              <a:lnSpc>
                <a:spcPct val="100000"/>
              </a:lnSpc>
            </a:pPr>
            <a:r>
              <a:rPr lang="en-US" sz="2400" dirty="0" smtClean="0">
                <a:solidFill>
                  <a:schemeClr val="tx1"/>
                </a:solidFill>
              </a:rPr>
              <a:t>    Signal benign nature over HTTP, DNS, and WHOIS</a:t>
            </a:r>
          </a:p>
          <a:p>
            <a:pPr marL="285750" lvl="2" indent="-192024">
              <a:lnSpc>
                <a:spcPct val="100000"/>
              </a:lnSpc>
              <a:buFont typeface="Arial"/>
              <a:buChar char="•"/>
            </a:pPr>
            <a:endParaRPr lang="en-US" sz="200" dirty="0" smtClean="0">
              <a:solidFill>
                <a:schemeClr val="tx1"/>
              </a:solidFill>
            </a:endParaRPr>
          </a:p>
          <a:p>
            <a:pPr marL="285750" lvl="2" indent="-192024">
              <a:lnSpc>
                <a:spcPct val="100000"/>
              </a:lnSpc>
              <a:buFont typeface="Arial"/>
              <a:buChar char="•"/>
            </a:pPr>
            <a:endParaRPr lang="en-US" sz="200" dirty="0" smtClean="0">
              <a:solidFill>
                <a:schemeClr val="tx1"/>
              </a:solidFill>
            </a:endParaRPr>
          </a:p>
          <a:p>
            <a:pPr marL="285750" lvl="2" indent="-192024">
              <a:lnSpc>
                <a:spcPct val="100000"/>
              </a:lnSpc>
            </a:pPr>
            <a:r>
              <a:rPr lang="en-US" sz="2400" dirty="0" smtClean="0">
                <a:solidFill>
                  <a:schemeClr val="tx1"/>
                </a:solidFill>
              </a:rPr>
              <a:t>    Honor all requests to be excluded from future scans</a:t>
            </a:r>
          </a:p>
          <a:p>
            <a:pPr marL="93726" lvl="2">
              <a:lnSpc>
                <a:spcPct val="100000"/>
              </a:lnSpc>
            </a:pPr>
            <a:endParaRPr lang="en-US" sz="1000" dirty="0" smtClean="0">
              <a:solidFill>
                <a:schemeClr val="tx1"/>
              </a:solidFill>
            </a:endParaRPr>
          </a:p>
          <a:p>
            <a:pPr marL="93726" lvl="2">
              <a:lnSpc>
                <a:spcPct val="100000"/>
              </a:lnSpc>
            </a:pPr>
            <a:r>
              <a:rPr lang="en-US" sz="2400" b="1" dirty="0" smtClean="0">
                <a:solidFill>
                  <a:schemeClr val="tx2">
                    <a:lumMod val="75000"/>
                  </a:schemeClr>
                </a:solidFill>
              </a:rPr>
              <a:t>Excluded Networks</a:t>
            </a:r>
          </a:p>
          <a:p>
            <a:pPr marL="93726" lvl="2">
              <a:lnSpc>
                <a:spcPct val="100000"/>
              </a:lnSpc>
            </a:pPr>
            <a:r>
              <a:rPr lang="en-US" sz="2400" dirty="0" smtClean="0">
                <a:solidFill>
                  <a:schemeClr val="tx2">
                    <a:lumMod val="75000"/>
                  </a:schemeClr>
                </a:solidFill>
              </a:rPr>
              <a:t>    </a:t>
            </a:r>
            <a:r>
              <a:rPr lang="en-US" sz="2400" dirty="0" smtClean="0">
                <a:solidFill>
                  <a:schemeClr val="tx1"/>
                </a:solidFill>
              </a:rPr>
              <a:t>Correspondence with 145 individuals and organizations</a:t>
            </a:r>
          </a:p>
          <a:p>
            <a:pPr marL="93726" lvl="2">
              <a:lnSpc>
                <a:spcPct val="100000"/>
              </a:lnSpc>
            </a:pPr>
            <a:endParaRPr lang="en-US" sz="200" dirty="0" smtClean="0">
              <a:solidFill>
                <a:schemeClr val="tx2">
                  <a:lumMod val="75000"/>
                </a:schemeClr>
              </a:solidFill>
            </a:endParaRPr>
          </a:p>
          <a:p>
            <a:pPr marL="285750" lvl="2" indent="-192024">
              <a:lnSpc>
                <a:spcPct val="100000"/>
              </a:lnSpc>
            </a:pPr>
            <a:r>
              <a:rPr lang="en-US" sz="2400" dirty="0" smtClean="0">
                <a:solidFill>
                  <a:schemeClr val="tx1"/>
                </a:solidFill>
              </a:rPr>
              <a:t>    Excluded 91 networks (.11% of the address space)</a:t>
            </a:r>
          </a:p>
          <a:p>
            <a:pPr marL="285750" lvl="2" indent="-192024">
              <a:lnSpc>
                <a:spcPct val="100000"/>
              </a:lnSpc>
            </a:pPr>
            <a:endParaRPr lang="en-US" sz="200" dirty="0" smtClean="0">
              <a:solidFill>
                <a:schemeClr val="tx1"/>
              </a:solidFill>
            </a:endParaRPr>
          </a:p>
          <a:p>
            <a:pPr marL="285750" lvl="2" indent="-192024">
              <a:lnSpc>
                <a:spcPct val="100000"/>
              </a:lnSpc>
            </a:pPr>
            <a:r>
              <a:rPr lang="en-US" sz="2400" dirty="0" smtClean="0">
                <a:solidFill>
                  <a:schemeClr val="tx1"/>
                </a:solidFill>
              </a:rPr>
              <a:t>    2 requests from ISPs account for 50% of addresses</a:t>
            </a:r>
            <a:endParaRPr lang="en-US" sz="2400" dirty="0">
              <a:solidFill>
                <a:schemeClr val="tx1"/>
              </a:solidFill>
            </a:endParaRPr>
          </a:p>
        </p:txBody>
      </p:sp>
      <p:sp>
        <p:nvSpPr>
          <p:cNvPr id="10" name="Text Placeholder 9"/>
          <p:cNvSpPr>
            <a:spLocks noGrp="1"/>
          </p:cNvSpPr>
          <p:nvPr>
            <p:ph type="body" sz="quarter" idx="11"/>
          </p:nvPr>
        </p:nvSpPr>
        <p:spPr>
          <a:xfrm>
            <a:off x="251520" y="908720"/>
            <a:ext cx="8066088" cy="360040"/>
          </a:xfrm>
        </p:spPr>
        <p:txBody>
          <a:bodyPr/>
          <a:lstStyle/>
          <a:p>
            <a:r>
              <a:rPr lang="en-US" dirty="0" smtClean="0">
                <a:solidFill>
                  <a:schemeClr val="tx2">
                    <a:lumMod val="75000"/>
                  </a:schemeClr>
                </a:solidFill>
              </a:rPr>
              <a:t>How do we reduce the impact of active scanning?</a:t>
            </a:r>
            <a:endParaRPr lang="nl-NL" dirty="0">
              <a:solidFill>
                <a:schemeClr val="tx2">
                  <a:lumMod val="75000"/>
                </a:schemeClr>
              </a:solidFill>
            </a:endParaRPr>
          </a:p>
        </p:txBody>
      </p:sp>
    </p:spTree>
    <p:extLst>
      <p:ext uri="{BB962C8B-B14F-4D97-AF65-F5344CB8AC3E}">
        <p14:creationId xmlns:p14="http://schemas.microsoft.com/office/powerpoint/2010/main" val="128579473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Talk Outline</a:t>
            </a:r>
            <a:endParaRPr lang="nl-NL" dirty="0"/>
          </a:p>
        </p:txBody>
      </p:sp>
      <p:sp>
        <p:nvSpPr>
          <p:cNvPr id="6" name="TextBox 5"/>
          <p:cNvSpPr txBox="1"/>
          <p:nvPr/>
        </p:nvSpPr>
        <p:spPr>
          <a:xfrm>
            <a:off x="6288138" y="4980911"/>
            <a:ext cx="184666" cy="369332"/>
          </a:xfrm>
          <a:prstGeom prst="rect">
            <a:avLst/>
          </a:prstGeom>
          <a:noFill/>
        </p:spPr>
        <p:txBody>
          <a:bodyPr wrap="none" rtlCol="0">
            <a:spAutoFit/>
          </a:bodyPr>
          <a:lstStyle/>
          <a:p>
            <a:r>
              <a:rPr lang="en-US" dirty="0" smtClean="0"/>
              <a:t>	</a:t>
            </a:r>
            <a:endParaRPr lang="en-US" dirty="0"/>
          </a:p>
        </p:txBody>
      </p:sp>
      <p:sp>
        <p:nvSpPr>
          <p:cNvPr id="9" name="Text Placeholder 6"/>
          <p:cNvSpPr txBox="1">
            <a:spLocks/>
          </p:cNvSpPr>
          <p:nvPr/>
        </p:nvSpPr>
        <p:spPr>
          <a:xfrm>
            <a:off x="395536" y="1628800"/>
            <a:ext cx="8424936" cy="4680520"/>
          </a:xfrm>
          <a:prstGeom prst="rect">
            <a:avLst/>
          </a:prstGeom>
        </p:spPr>
        <p:txBody>
          <a:bodyPr>
            <a:normAutofit/>
          </a:bodyPr>
          <a:lst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2" indent="-457200">
              <a:lnSpc>
                <a:spcPct val="100000"/>
              </a:lnSpc>
              <a:buAutoNum type="arabicPeriod"/>
            </a:pPr>
            <a:r>
              <a:rPr lang="en-US" sz="2800" dirty="0">
                <a:solidFill>
                  <a:schemeClr val="tx1"/>
                </a:solidFill>
              </a:rPr>
              <a:t>HTTPS </a:t>
            </a:r>
            <a:r>
              <a:rPr lang="en-US" sz="2800" dirty="0" smtClean="0">
                <a:solidFill>
                  <a:schemeClr val="tx1"/>
                </a:solidFill>
              </a:rPr>
              <a:t>Background</a:t>
            </a:r>
            <a:endParaRPr lang="en-US" sz="2800" dirty="0">
              <a:solidFill>
                <a:schemeClr val="tx1"/>
              </a:solidFill>
            </a:endParaRPr>
          </a:p>
          <a:p>
            <a:pPr marL="457200" lvl="2" indent="-457200">
              <a:lnSpc>
                <a:spcPct val="100000"/>
              </a:lnSpc>
              <a:buAutoNum type="arabicPeriod"/>
            </a:pPr>
            <a:endParaRPr lang="en-US" sz="1500" dirty="0" smtClean="0">
              <a:solidFill>
                <a:schemeClr val="tx1"/>
              </a:solidFill>
            </a:endParaRPr>
          </a:p>
          <a:p>
            <a:pPr marL="457200" lvl="2" indent="-457200">
              <a:lnSpc>
                <a:spcPct val="100000"/>
              </a:lnSpc>
              <a:buAutoNum type="arabicPeriod"/>
            </a:pPr>
            <a:r>
              <a:rPr lang="en-US" sz="2800" dirty="0" smtClean="0">
                <a:solidFill>
                  <a:schemeClr val="tx1"/>
                </a:solidFill>
              </a:rPr>
              <a:t>Data Collection Methodology</a:t>
            </a:r>
          </a:p>
          <a:p>
            <a:pPr lvl="2">
              <a:lnSpc>
                <a:spcPct val="100000"/>
              </a:lnSpc>
            </a:pPr>
            <a:endParaRPr lang="en-US" sz="1500" dirty="0" smtClean="0">
              <a:solidFill>
                <a:schemeClr val="tx1"/>
              </a:solidFill>
            </a:endParaRPr>
          </a:p>
          <a:p>
            <a:pPr marL="457200" lvl="2" indent="-457200">
              <a:lnSpc>
                <a:spcPct val="100000"/>
              </a:lnSpc>
              <a:buAutoNum type="arabicPeriod"/>
            </a:pPr>
            <a:r>
              <a:rPr lang="en-US" sz="2800" b="1" dirty="0" smtClean="0">
                <a:solidFill>
                  <a:schemeClr val="tx2">
                    <a:lumMod val="75000"/>
                  </a:schemeClr>
                </a:solidFill>
              </a:rPr>
              <a:t>Identifying Trusted Authorities</a:t>
            </a:r>
          </a:p>
          <a:p>
            <a:pPr lvl="2">
              <a:lnSpc>
                <a:spcPct val="100000"/>
              </a:lnSpc>
            </a:pPr>
            <a:endParaRPr lang="en-US" sz="1500" dirty="0" smtClean="0">
              <a:solidFill>
                <a:schemeClr val="tx1"/>
              </a:solidFill>
            </a:endParaRPr>
          </a:p>
          <a:p>
            <a:pPr marL="457200" lvl="2" indent="-457200">
              <a:lnSpc>
                <a:spcPct val="100000"/>
              </a:lnSpc>
              <a:buAutoNum type="arabicPeriod"/>
            </a:pPr>
            <a:r>
              <a:rPr lang="en-US" sz="2800" dirty="0" smtClean="0">
                <a:solidFill>
                  <a:schemeClr val="tx1"/>
                </a:solidFill>
              </a:rPr>
              <a:t>Worrisome Trends and Observations </a:t>
            </a:r>
          </a:p>
          <a:p>
            <a:pPr marL="457200" lvl="2" indent="-457200">
              <a:lnSpc>
                <a:spcPct val="100000"/>
              </a:lnSpc>
              <a:buAutoNum type="arabicPeriod"/>
            </a:pPr>
            <a:endParaRPr lang="en-US" sz="1500" dirty="0" smtClean="0">
              <a:solidFill>
                <a:schemeClr val="tx1"/>
              </a:solidFill>
            </a:endParaRPr>
          </a:p>
          <a:p>
            <a:pPr marL="457200" lvl="2" indent="-457200">
              <a:lnSpc>
                <a:spcPct val="100000"/>
              </a:lnSpc>
              <a:buAutoNum type="arabicPeriod"/>
            </a:pPr>
            <a:r>
              <a:rPr lang="en-US" sz="2800" dirty="0" smtClean="0">
                <a:solidFill>
                  <a:schemeClr val="tx1"/>
                </a:solidFill>
              </a:rPr>
              <a:t>How can we make the HTTPS </a:t>
            </a:r>
            <a:br>
              <a:rPr lang="en-US" sz="2800" dirty="0" smtClean="0">
                <a:solidFill>
                  <a:schemeClr val="tx1"/>
                </a:solidFill>
              </a:rPr>
            </a:br>
            <a:r>
              <a:rPr lang="en-US" sz="2800" dirty="0" smtClean="0">
                <a:solidFill>
                  <a:schemeClr val="tx1"/>
                </a:solidFill>
              </a:rPr>
              <a:t>ecosystem more secure?</a:t>
            </a:r>
          </a:p>
          <a:p>
            <a:pPr marL="457200" lvl="2" indent="-457200">
              <a:lnSpc>
                <a:spcPct val="100000"/>
              </a:lnSpc>
              <a:buAutoNum type="arabicPeriod"/>
            </a:pPr>
            <a:endParaRPr lang="en-US" sz="2800" dirty="0">
              <a:solidFill>
                <a:schemeClr val="tx1"/>
              </a:solidFill>
            </a:endParaRPr>
          </a:p>
        </p:txBody>
      </p:sp>
      <p:sp>
        <p:nvSpPr>
          <p:cNvPr id="2" name="Text Placeholder 1"/>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25526818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Identifying Trusted Authorities </a:t>
            </a:r>
            <a:endParaRPr lang="en-US" dirty="0"/>
          </a:p>
        </p:txBody>
      </p:sp>
      <p:sp>
        <p:nvSpPr>
          <p:cNvPr id="9" name="Text Placeholder 8"/>
          <p:cNvSpPr>
            <a:spLocks noGrp="1"/>
          </p:cNvSpPr>
          <p:nvPr>
            <p:ph type="body" sz="quarter" idx="23"/>
          </p:nvPr>
        </p:nvSpPr>
        <p:spPr/>
        <p:txBody>
          <a:bodyPr/>
          <a:lstStyle/>
          <a:p>
            <a:r>
              <a:rPr lang="en-US" dirty="0" smtClean="0"/>
              <a:t>Who do we trust to sign a certificate for any website?</a:t>
            </a:r>
            <a:endParaRPr lang="en-US" dirty="0"/>
          </a:p>
        </p:txBody>
      </p:sp>
      <p:sp>
        <p:nvSpPr>
          <p:cNvPr id="4" name="Text Placeholder 6"/>
          <p:cNvSpPr>
            <a:spLocks noGrp="1"/>
          </p:cNvSpPr>
          <p:nvPr>
            <p:ph type="body" sz="quarter" idx="4294967295"/>
          </p:nvPr>
        </p:nvSpPr>
        <p:spPr>
          <a:xfrm>
            <a:off x="323528" y="1476783"/>
            <a:ext cx="4320480" cy="4688521"/>
          </a:xfrm>
          <a:prstGeom prst="rect">
            <a:avLst/>
          </a:prstGeom>
        </p:spPr>
        <p:txBody>
          <a:bodyPr>
            <a:noAutofit/>
          </a:bodyPr>
          <a:lstStyle/>
          <a:p>
            <a:pPr lvl="2">
              <a:lnSpc>
                <a:spcPct val="120000"/>
              </a:lnSpc>
            </a:pPr>
            <a:r>
              <a:rPr lang="en-US" sz="2200" dirty="0" smtClean="0">
                <a:solidFill>
                  <a:schemeClr val="tx1"/>
                </a:solidFill>
              </a:rPr>
              <a:t>Identified 1,832 CA certificates belonging to 683 organizations</a:t>
            </a:r>
          </a:p>
          <a:p>
            <a:pPr lvl="2">
              <a:lnSpc>
                <a:spcPct val="120000"/>
              </a:lnSpc>
            </a:pPr>
            <a:endParaRPr lang="en-US" sz="1000" dirty="0" smtClean="0">
              <a:solidFill>
                <a:schemeClr val="tx1"/>
              </a:solidFill>
            </a:endParaRPr>
          </a:p>
          <a:p>
            <a:pPr lvl="2">
              <a:lnSpc>
                <a:spcPct val="120000"/>
              </a:lnSpc>
            </a:pPr>
            <a:r>
              <a:rPr lang="en-US" sz="2200" dirty="0" smtClean="0">
                <a:solidFill>
                  <a:schemeClr val="tx1"/>
                </a:solidFill>
              </a:rPr>
              <a:t>80% of the organizations</a:t>
            </a:r>
            <a:br>
              <a:rPr lang="en-US" sz="2200" dirty="0" smtClean="0">
                <a:solidFill>
                  <a:schemeClr val="tx1"/>
                </a:solidFill>
              </a:rPr>
            </a:br>
            <a:r>
              <a:rPr lang="en-US" sz="2200" dirty="0" smtClean="0">
                <a:solidFill>
                  <a:schemeClr val="tx1"/>
                </a:solidFill>
              </a:rPr>
              <a:t>were not commercial CAs</a:t>
            </a:r>
          </a:p>
          <a:p>
            <a:pPr lvl="2">
              <a:lnSpc>
                <a:spcPct val="120000"/>
              </a:lnSpc>
            </a:pPr>
            <a:endParaRPr lang="en-US" sz="1000" dirty="0" smtClean="0">
              <a:solidFill>
                <a:schemeClr val="tx1"/>
              </a:solidFill>
            </a:endParaRPr>
          </a:p>
          <a:p>
            <a:pPr lvl="2">
              <a:lnSpc>
                <a:spcPct val="120000"/>
              </a:lnSpc>
            </a:pPr>
            <a:r>
              <a:rPr lang="en-US" sz="2200" dirty="0" smtClean="0">
                <a:solidFill>
                  <a:schemeClr val="tx1"/>
                </a:solidFill>
              </a:rPr>
              <a:t>Organizations included religious institutions, libraries, cities, corporations, and non-profits</a:t>
            </a:r>
          </a:p>
          <a:p>
            <a:pPr lvl="2">
              <a:lnSpc>
                <a:spcPct val="120000"/>
              </a:lnSpc>
            </a:pPr>
            <a:endParaRPr lang="en-US" sz="1000" dirty="0" smtClean="0">
              <a:solidFill>
                <a:schemeClr val="tx1"/>
              </a:solidFill>
            </a:endParaRPr>
          </a:p>
          <a:p>
            <a:pPr lvl="2">
              <a:lnSpc>
                <a:spcPct val="120000"/>
              </a:lnSpc>
            </a:pPr>
            <a:r>
              <a:rPr lang="en-US" sz="2200" dirty="0" smtClean="0">
                <a:solidFill>
                  <a:schemeClr val="tx1"/>
                </a:solidFill>
              </a:rPr>
              <a:t>CA certificates were owned by organizations in 57 countries</a:t>
            </a:r>
          </a:p>
          <a:p>
            <a:pPr lvl="2">
              <a:lnSpc>
                <a:spcPct val="120000"/>
              </a:lnSpc>
            </a:pPr>
            <a:endParaRPr lang="en-US" sz="2200" dirty="0" smtClean="0">
              <a:solidFill>
                <a:schemeClr val="tx1"/>
              </a:solidFill>
            </a:endParaRPr>
          </a:p>
          <a:p>
            <a:pPr lvl="2">
              <a:lnSpc>
                <a:spcPct val="120000"/>
              </a:lnSpc>
            </a:pPr>
            <a:endParaRPr lang="en-US" sz="2200" dirty="0" smtClean="0">
              <a:solidFill>
                <a:schemeClr val="tx1"/>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502061002"/>
              </p:ext>
            </p:extLst>
          </p:nvPr>
        </p:nvGraphicFramePr>
        <p:xfrm>
          <a:off x="4860032" y="1556792"/>
          <a:ext cx="3888432" cy="2225040"/>
        </p:xfrm>
        <a:graphic>
          <a:graphicData uri="http://schemas.openxmlformats.org/drawingml/2006/table">
            <a:tbl>
              <a:tblPr firstRow="1" bandRow="1">
                <a:tableStyleId>{69C7853C-536D-4A76-A0AE-DD22124D55A5}</a:tableStyleId>
              </a:tblPr>
              <a:tblGrid>
                <a:gridCol w="3024336"/>
                <a:gridCol w="864096"/>
              </a:tblGrid>
              <a:tr h="370840">
                <a:tc gridSpan="2">
                  <a:txBody>
                    <a:bodyPr/>
                    <a:lstStyle/>
                    <a:p>
                      <a:r>
                        <a:rPr lang="en-US" dirty="0" smtClean="0"/>
                        <a:t>CAs by Organization</a:t>
                      </a:r>
                      <a:r>
                        <a:rPr lang="en-US" baseline="0" dirty="0" smtClean="0"/>
                        <a:t> Type</a:t>
                      </a:r>
                      <a:endParaRPr lang="en-US" dirty="0"/>
                    </a:p>
                  </a:txBody>
                  <a:tcPr/>
                </a:tc>
                <a:tc hMerge="1">
                  <a:txBody>
                    <a:bodyPr/>
                    <a:lstStyle/>
                    <a:p>
                      <a:endParaRPr lang="en-US" dirty="0"/>
                    </a:p>
                  </a:txBody>
                  <a:tcPr/>
                </a:tc>
              </a:tr>
              <a:tr h="370840">
                <a:tc>
                  <a:txBody>
                    <a:bodyPr/>
                    <a:lstStyle/>
                    <a:p>
                      <a:r>
                        <a:rPr lang="en-US" dirty="0" smtClean="0"/>
                        <a:t>Academic Institutions</a:t>
                      </a:r>
                      <a:endParaRPr lang="en-US" dirty="0"/>
                    </a:p>
                  </a:txBody>
                  <a:tcPr>
                    <a:solidFill>
                      <a:srgbClr val="FFFFFF"/>
                    </a:solidFill>
                  </a:tcPr>
                </a:tc>
                <a:tc>
                  <a:txBody>
                    <a:bodyPr/>
                    <a:lstStyle/>
                    <a:p>
                      <a:pPr algn="r"/>
                      <a:r>
                        <a:rPr lang="en-US" dirty="0" smtClean="0"/>
                        <a:t>40%</a:t>
                      </a:r>
                      <a:endParaRPr lang="en-US" dirty="0"/>
                    </a:p>
                  </a:txBody>
                  <a:tcPr>
                    <a:solidFill>
                      <a:srgbClr val="FFFFFF"/>
                    </a:solidFill>
                  </a:tcPr>
                </a:tc>
              </a:tr>
              <a:tr h="370840">
                <a:tc>
                  <a:txBody>
                    <a:bodyPr/>
                    <a:lstStyle/>
                    <a:p>
                      <a:r>
                        <a:rPr lang="en-US" b="0" dirty="0" smtClean="0"/>
                        <a:t>Commercial Authorities</a:t>
                      </a:r>
                      <a:endParaRPr lang="en-US" b="0" dirty="0"/>
                    </a:p>
                  </a:txBody>
                  <a:tcPr>
                    <a:solidFill>
                      <a:schemeClr val="bg2">
                        <a:lumMod val="85000"/>
                      </a:schemeClr>
                    </a:solidFill>
                  </a:tcPr>
                </a:tc>
                <a:tc>
                  <a:txBody>
                    <a:bodyPr/>
                    <a:lstStyle/>
                    <a:p>
                      <a:pPr algn="r"/>
                      <a:r>
                        <a:rPr lang="en-US" b="0" dirty="0" smtClean="0"/>
                        <a:t>20%</a:t>
                      </a:r>
                      <a:endParaRPr lang="en-US" b="0" dirty="0"/>
                    </a:p>
                  </a:txBody>
                  <a:tcPr>
                    <a:solidFill>
                      <a:schemeClr val="bg2">
                        <a:lumMod val="85000"/>
                      </a:schemeClr>
                    </a:solidFill>
                  </a:tcPr>
                </a:tc>
              </a:tr>
              <a:tr h="370840">
                <a:tc>
                  <a:txBody>
                    <a:bodyPr/>
                    <a:lstStyle/>
                    <a:p>
                      <a:r>
                        <a:rPr lang="en-US" dirty="0" smtClean="0"/>
                        <a:t>Governments</a:t>
                      </a:r>
                      <a:endParaRPr lang="en-US" dirty="0"/>
                    </a:p>
                  </a:txBody>
                  <a:tcPr>
                    <a:solidFill>
                      <a:srgbClr val="FFFFFF"/>
                    </a:solidFill>
                  </a:tcPr>
                </a:tc>
                <a:tc>
                  <a:txBody>
                    <a:bodyPr/>
                    <a:lstStyle/>
                    <a:p>
                      <a:pPr algn="r"/>
                      <a:r>
                        <a:rPr lang="en-US" dirty="0" smtClean="0"/>
                        <a:t>12%</a:t>
                      </a:r>
                      <a:endParaRPr lang="en-US" dirty="0"/>
                    </a:p>
                  </a:txBody>
                  <a:tcPr>
                    <a:solidFill>
                      <a:srgbClr val="FFFFFF"/>
                    </a:solidFill>
                  </a:tcPr>
                </a:tc>
              </a:tr>
              <a:tr h="370840">
                <a:tc>
                  <a:txBody>
                    <a:bodyPr/>
                    <a:lstStyle/>
                    <a:p>
                      <a:r>
                        <a:rPr lang="en-US" dirty="0" smtClean="0"/>
                        <a:t>Corporations</a:t>
                      </a:r>
                      <a:endParaRPr lang="en-US" dirty="0"/>
                    </a:p>
                  </a:txBody>
                  <a:tcPr>
                    <a:solidFill>
                      <a:srgbClr val="D9D9D9"/>
                    </a:solidFill>
                  </a:tcPr>
                </a:tc>
                <a:tc>
                  <a:txBody>
                    <a:bodyPr/>
                    <a:lstStyle/>
                    <a:p>
                      <a:pPr algn="r"/>
                      <a:r>
                        <a:rPr lang="en-US" dirty="0" smtClean="0"/>
                        <a:t>12%</a:t>
                      </a:r>
                      <a:endParaRPr lang="en-US" dirty="0"/>
                    </a:p>
                  </a:txBody>
                  <a:tcPr>
                    <a:solidFill>
                      <a:srgbClr val="D9D9D9"/>
                    </a:solidFill>
                  </a:tcPr>
                </a:tc>
              </a:tr>
              <a:tr h="370840">
                <a:tc>
                  <a:txBody>
                    <a:bodyPr/>
                    <a:lstStyle/>
                    <a:p>
                      <a:r>
                        <a:rPr lang="en-US" dirty="0" smtClean="0"/>
                        <a:t>Other Types</a:t>
                      </a:r>
                      <a:endParaRPr lang="en-US" dirty="0"/>
                    </a:p>
                  </a:txBody>
                  <a:tcPr>
                    <a:solidFill>
                      <a:srgbClr val="FFFFFF"/>
                    </a:solidFill>
                  </a:tcPr>
                </a:tc>
                <a:tc>
                  <a:txBody>
                    <a:bodyPr/>
                    <a:lstStyle/>
                    <a:p>
                      <a:pPr algn="r"/>
                      <a:r>
                        <a:rPr lang="en-US" dirty="0" smtClean="0"/>
                        <a:t>16%</a:t>
                      </a:r>
                      <a:endParaRPr lang="en-US" dirty="0"/>
                    </a:p>
                  </a:txBody>
                  <a:tcPr>
                    <a:solidFill>
                      <a:srgbClr val="FFFFFF"/>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539886564"/>
              </p:ext>
            </p:extLst>
          </p:nvPr>
        </p:nvGraphicFramePr>
        <p:xfrm>
          <a:off x="4860032" y="3933056"/>
          <a:ext cx="3888432" cy="2225040"/>
        </p:xfrm>
        <a:graphic>
          <a:graphicData uri="http://schemas.openxmlformats.org/drawingml/2006/table">
            <a:tbl>
              <a:tblPr firstRow="1" bandRow="1">
                <a:tableStyleId>{69C7853C-536D-4A76-A0AE-DD22124D55A5}</a:tableStyleId>
              </a:tblPr>
              <a:tblGrid>
                <a:gridCol w="3024336"/>
                <a:gridCol w="864096"/>
              </a:tblGrid>
              <a:tr h="370840">
                <a:tc gridSpan="2">
                  <a:txBody>
                    <a:bodyPr/>
                    <a:lstStyle/>
                    <a:p>
                      <a:r>
                        <a:rPr lang="en-US" dirty="0" smtClean="0"/>
                        <a:t>CAs by Owning Country </a:t>
                      </a:r>
                      <a:endParaRPr lang="en-US" dirty="0"/>
                    </a:p>
                  </a:txBody>
                  <a:tcPr/>
                </a:tc>
                <a:tc hMerge="1">
                  <a:txBody>
                    <a:bodyPr/>
                    <a:lstStyle/>
                    <a:p>
                      <a:endParaRPr lang="en-US" dirty="0"/>
                    </a:p>
                  </a:txBody>
                  <a:tcPr/>
                </a:tc>
              </a:tr>
              <a:tr h="370840">
                <a:tc>
                  <a:txBody>
                    <a:bodyPr/>
                    <a:lstStyle/>
                    <a:p>
                      <a:r>
                        <a:rPr lang="en-US" dirty="0" smtClean="0"/>
                        <a:t>United</a:t>
                      </a:r>
                      <a:r>
                        <a:rPr lang="en-US" baseline="0" dirty="0" smtClean="0"/>
                        <a:t> States</a:t>
                      </a:r>
                      <a:endParaRPr lang="en-US" dirty="0"/>
                    </a:p>
                  </a:txBody>
                  <a:tcPr>
                    <a:solidFill>
                      <a:srgbClr val="FFFFFF"/>
                    </a:solidFill>
                  </a:tcPr>
                </a:tc>
                <a:tc>
                  <a:txBody>
                    <a:bodyPr/>
                    <a:lstStyle/>
                    <a:p>
                      <a:pPr algn="r"/>
                      <a:r>
                        <a:rPr lang="en-US" dirty="0" smtClean="0"/>
                        <a:t>30%</a:t>
                      </a:r>
                      <a:endParaRPr lang="en-US" dirty="0"/>
                    </a:p>
                  </a:txBody>
                  <a:tcPr>
                    <a:solidFill>
                      <a:srgbClr val="FFFFFF"/>
                    </a:solidFill>
                  </a:tcPr>
                </a:tc>
              </a:tr>
              <a:tr h="370840">
                <a:tc>
                  <a:txBody>
                    <a:bodyPr/>
                    <a:lstStyle/>
                    <a:p>
                      <a:r>
                        <a:rPr lang="en-US" b="0" dirty="0" smtClean="0"/>
                        <a:t>Germany</a:t>
                      </a:r>
                      <a:endParaRPr lang="en-US" b="0" dirty="0"/>
                    </a:p>
                  </a:txBody>
                  <a:tcPr>
                    <a:solidFill>
                      <a:schemeClr val="bg2">
                        <a:lumMod val="85000"/>
                      </a:schemeClr>
                    </a:solidFill>
                  </a:tcPr>
                </a:tc>
                <a:tc>
                  <a:txBody>
                    <a:bodyPr/>
                    <a:lstStyle/>
                    <a:p>
                      <a:pPr algn="r"/>
                      <a:r>
                        <a:rPr lang="en-US" b="0" dirty="0" smtClean="0"/>
                        <a:t>21%</a:t>
                      </a:r>
                      <a:endParaRPr lang="en-US" b="0" dirty="0"/>
                    </a:p>
                  </a:txBody>
                  <a:tcPr>
                    <a:solidFill>
                      <a:schemeClr val="bg2">
                        <a:lumMod val="85000"/>
                      </a:schemeClr>
                    </a:solidFill>
                  </a:tcPr>
                </a:tc>
              </a:tr>
              <a:tr h="370840">
                <a:tc>
                  <a:txBody>
                    <a:bodyPr/>
                    <a:lstStyle/>
                    <a:p>
                      <a:r>
                        <a:rPr lang="en-US" dirty="0" smtClean="0"/>
                        <a:t>France</a:t>
                      </a:r>
                      <a:endParaRPr lang="en-US" dirty="0"/>
                    </a:p>
                  </a:txBody>
                  <a:tcPr>
                    <a:solidFill>
                      <a:srgbClr val="FFFFFF"/>
                    </a:solidFill>
                  </a:tcPr>
                </a:tc>
                <a:tc>
                  <a:txBody>
                    <a:bodyPr/>
                    <a:lstStyle/>
                    <a:p>
                      <a:pPr algn="r"/>
                      <a:r>
                        <a:rPr lang="en-US" dirty="0" smtClean="0"/>
                        <a:t>4%</a:t>
                      </a:r>
                      <a:endParaRPr lang="en-US" dirty="0"/>
                    </a:p>
                  </a:txBody>
                  <a:tcPr>
                    <a:solidFill>
                      <a:srgbClr val="FFFFFF"/>
                    </a:solidFill>
                  </a:tcPr>
                </a:tc>
              </a:tr>
              <a:tr h="370840">
                <a:tc>
                  <a:txBody>
                    <a:bodyPr/>
                    <a:lstStyle/>
                    <a:p>
                      <a:r>
                        <a:rPr lang="en-US" dirty="0" smtClean="0"/>
                        <a:t>Japan</a:t>
                      </a:r>
                      <a:endParaRPr lang="en-US" dirty="0"/>
                    </a:p>
                  </a:txBody>
                  <a:tcPr>
                    <a:solidFill>
                      <a:srgbClr val="D9D9D9"/>
                    </a:solidFill>
                  </a:tcPr>
                </a:tc>
                <a:tc>
                  <a:txBody>
                    <a:bodyPr/>
                    <a:lstStyle/>
                    <a:p>
                      <a:pPr algn="r"/>
                      <a:r>
                        <a:rPr lang="en-US" dirty="0" smtClean="0"/>
                        <a:t>3%</a:t>
                      </a:r>
                      <a:endParaRPr lang="en-US" dirty="0"/>
                    </a:p>
                  </a:txBody>
                  <a:tcPr>
                    <a:solidFill>
                      <a:srgbClr val="D9D9D9"/>
                    </a:solidFill>
                  </a:tcPr>
                </a:tc>
              </a:tr>
              <a:tr h="370840">
                <a:tc>
                  <a:txBody>
                    <a:bodyPr/>
                    <a:lstStyle/>
                    <a:p>
                      <a:r>
                        <a:rPr lang="en-US" dirty="0" smtClean="0"/>
                        <a:t>Other</a:t>
                      </a:r>
                      <a:r>
                        <a:rPr lang="en-US" baseline="0" dirty="0" smtClean="0"/>
                        <a:t> Countries</a:t>
                      </a:r>
                      <a:endParaRPr lang="en-US" dirty="0"/>
                    </a:p>
                  </a:txBody>
                  <a:tcPr>
                    <a:solidFill>
                      <a:srgbClr val="FFFFFF"/>
                    </a:solidFill>
                  </a:tcPr>
                </a:tc>
                <a:tc>
                  <a:txBody>
                    <a:bodyPr/>
                    <a:lstStyle/>
                    <a:p>
                      <a:pPr algn="r"/>
                      <a:r>
                        <a:rPr lang="en-US" dirty="0" smtClean="0"/>
                        <a:t>42%</a:t>
                      </a:r>
                      <a:endParaRPr lang="en-US" dirty="0"/>
                    </a:p>
                  </a:txBody>
                  <a:tcPr>
                    <a:solidFill>
                      <a:srgbClr val="FFFFFF"/>
                    </a:solidFill>
                  </a:tcPr>
                </a:tc>
              </a:tr>
            </a:tbl>
          </a:graphicData>
        </a:graphic>
      </p:graphicFrame>
    </p:spTree>
    <p:extLst>
      <p:ext uri="{BB962C8B-B14F-4D97-AF65-F5344CB8AC3E}">
        <p14:creationId xmlns:p14="http://schemas.microsoft.com/office/powerpoint/2010/main" val="228627380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Path to Power</a:t>
            </a:r>
            <a:endParaRPr lang="en-US" dirty="0"/>
          </a:p>
        </p:txBody>
      </p:sp>
      <p:sp>
        <p:nvSpPr>
          <p:cNvPr id="9" name="Text Placeholder 8"/>
          <p:cNvSpPr>
            <a:spLocks noGrp="1"/>
          </p:cNvSpPr>
          <p:nvPr>
            <p:ph type="body" sz="quarter" idx="23"/>
          </p:nvPr>
        </p:nvSpPr>
        <p:spPr/>
        <p:txBody>
          <a:bodyPr/>
          <a:lstStyle/>
          <a:p>
            <a:r>
              <a:rPr lang="en-US" dirty="0" smtClean="0"/>
              <a:t>How are organizations obtaining CA certificates?</a:t>
            </a:r>
            <a:endParaRPr lang="en-US" dirty="0"/>
          </a:p>
        </p:txBody>
      </p:sp>
      <p:sp>
        <p:nvSpPr>
          <p:cNvPr id="10" name="Text Placeholder 6"/>
          <p:cNvSpPr>
            <a:spLocks noGrp="1"/>
          </p:cNvSpPr>
          <p:nvPr>
            <p:ph type="body" sz="quarter" idx="4294967295"/>
          </p:nvPr>
        </p:nvSpPr>
        <p:spPr>
          <a:xfrm>
            <a:off x="323528" y="1476783"/>
            <a:ext cx="8496944" cy="4688521"/>
          </a:xfrm>
          <a:prstGeom prst="rect">
            <a:avLst/>
          </a:prstGeom>
        </p:spPr>
        <p:txBody>
          <a:bodyPr>
            <a:noAutofit/>
          </a:bodyPr>
          <a:lstStyle/>
          <a:p>
            <a:pPr lvl="2"/>
            <a:r>
              <a:rPr lang="en-US" sz="2200" dirty="0" smtClean="0">
                <a:solidFill>
                  <a:schemeClr val="tx1"/>
                </a:solidFill>
              </a:rPr>
              <a:t>311 (45%) of the organizations were provided certificates by German National Research and Education Network (DFN)</a:t>
            </a:r>
          </a:p>
          <a:p>
            <a:pPr lvl="2"/>
            <a:endParaRPr lang="en-US" sz="1000" dirty="0" smtClean="0">
              <a:solidFill>
                <a:schemeClr val="tx1"/>
              </a:solidFill>
            </a:endParaRPr>
          </a:p>
          <a:p>
            <a:pPr lvl="2"/>
            <a:r>
              <a:rPr lang="en-US" sz="2200" dirty="0" smtClean="0">
                <a:solidFill>
                  <a:schemeClr val="tx1"/>
                </a:solidFill>
              </a:rPr>
              <a:t>A large number of root CAs have provided CA certificates to unrelated third-party organizations and governments</a:t>
            </a:r>
          </a:p>
          <a:p>
            <a:pPr lvl="2"/>
            <a:endParaRPr lang="en-US" sz="1000" dirty="0" smtClean="0">
              <a:solidFill>
                <a:schemeClr val="tx1"/>
              </a:solidFill>
            </a:endParaRPr>
          </a:p>
          <a:p>
            <a:pPr lvl="2"/>
            <a:r>
              <a:rPr lang="en-US" sz="2200" dirty="0" smtClean="0">
                <a:solidFill>
                  <a:schemeClr val="tx1"/>
                </a:solidFill>
              </a:rPr>
              <a:t>Largest were </a:t>
            </a:r>
            <a:r>
              <a:rPr lang="en-US" sz="2200" i="1" dirty="0" smtClean="0">
                <a:solidFill>
                  <a:schemeClr val="tx1"/>
                </a:solidFill>
              </a:rPr>
              <a:t>GTE </a:t>
            </a:r>
            <a:r>
              <a:rPr lang="en-US" sz="2200" i="1" dirty="0" err="1" smtClean="0">
                <a:solidFill>
                  <a:schemeClr val="tx1"/>
                </a:solidFill>
              </a:rPr>
              <a:t>CyberTrust</a:t>
            </a:r>
            <a:r>
              <a:rPr lang="en-US" sz="2200" i="1" dirty="0" smtClean="0">
                <a:solidFill>
                  <a:schemeClr val="tx1"/>
                </a:solidFill>
              </a:rPr>
              <a:t> Solutions </a:t>
            </a:r>
            <a:r>
              <a:rPr lang="en-US" sz="2200" dirty="0" smtClean="0">
                <a:solidFill>
                  <a:schemeClr val="tx1"/>
                </a:solidFill>
              </a:rPr>
              <a:t>(Verizon) and </a:t>
            </a:r>
            <a:r>
              <a:rPr lang="en-US" sz="2200" dirty="0" err="1" smtClean="0">
                <a:solidFill>
                  <a:schemeClr val="tx1"/>
                </a:solidFill>
              </a:rPr>
              <a:t>Comodo</a:t>
            </a:r>
            <a:endParaRPr lang="en-US" sz="2200" dirty="0" smtClean="0">
              <a:solidFill>
                <a:schemeClr val="tx1"/>
              </a:solidFill>
            </a:endParaRPr>
          </a:p>
          <a:p>
            <a:pPr lvl="2"/>
            <a:r>
              <a:rPr lang="en-US" sz="2200" i="1" dirty="0" smtClean="0">
                <a:solidFill>
                  <a:schemeClr val="tx1"/>
                </a:solidFill>
              </a:rPr>
              <a:t>	</a:t>
            </a:r>
            <a:r>
              <a:rPr lang="en-US" sz="2200" dirty="0" smtClean="0">
                <a:solidFill>
                  <a:schemeClr val="tx1"/>
                </a:solidFill>
              </a:rPr>
              <a:t>- Provided unrestricted CA certificates to 62 organizations</a:t>
            </a:r>
          </a:p>
          <a:p>
            <a:pPr lvl="2"/>
            <a:endParaRPr lang="en-US" sz="1000" dirty="0" smtClean="0">
              <a:solidFill>
                <a:schemeClr val="tx1"/>
              </a:solidFill>
            </a:endParaRPr>
          </a:p>
          <a:p>
            <a:pPr lvl="2"/>
            <a:r>
              <a:rPr lang="en-US" sz="2200" dirty="0" smtClean="0">
                <a:solidFill>
                  <a:schemeClr val="tx1"/>
                </a:solidFill>
              </a:rPr>
              <a:t>Financial institutions (e.g. Visa) and some countries used CA certificates included in each </a:t>
            </a:r>
            <a:r>
              <a:rPr lang="en-US" sz="2200" dirty="0" err="1" smtClean="0">
                <a:solidFill>
                  <a:schemeClr val="tx1"/>
                </a:solidFill>
              </a:rPr>
              <a:t>brower</a:t>
            </a:r>
            <a:r>
              <a:rPr lang="en-US" sz="2200" dirty="0" smtClean="0">
                <a:solidFill>
                  <a:schemeClr val="tx1"/>
                </a:solidFill>
              </a:rPr>
              <a:t> root store</a:t>
            </a:r>
          </a:p>
          <a:p>
            <a:pPr lvl="2"/>
            <a:endParaRPr lang="en-US" sz="1000" dirty="0" smtClean="0">
              <a:solidFill>
                <a:schemeClr val="tx1"/>
              </a:solidFill>
            </a:endParaRPr>
          </a:p>
          <a:p>
            <a:pPr lvl="2"/>
            <a:endParaRPr lang="en-US" sz="2200" dirty="0" smtClean="0">
              <a:solidFill>
                <a:schemeClr val="tx1"/>
              </a:solidFill>
            </a:endParaRPr>
          </a:p>
        </p:txBody>
      </p:sp>
    </p:spTree>
    <p:extLst>
      <p:ext uri="{BB962C8B-B14F-4D97-AF65-F5344CB8AC3E}">
        <p14:creationId xmlns:p14="http://schemas.microsoft.com/office/powerpoint/2010/main" val="211983045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of Trust</a:t>
            </a:r>
            <a:endParaRPr lang="en-US" dirty="0"/>
          </a:p>
        </p:txBody>
      </p:sp>
      <p:sp>
        <p:nvSpPr>
          <p:cNvPr id="9" name="Text Placeholder 8"/>
          <p:cNvSpPr>
            <a:spLocks noGrp="1"/>
          </p:cNvSpPr>
          <p:nvPr>
            <p:ph type="body" sz="quarter" idx="23"/>
          </p:nvPr>
        </p:nvSpPr>
        <p:spPr/>
        <p:txBody>
          <a:bodyPr/>
          <a:lstStyle/>
          <a:p>
            <a:r>
              <a:rPr lang="en-US" dirty="0" smtClean="0"/>
              <a:t>Who do we trust on a day-to-day basis?</a:t>
            </a:r>
            <a:endParaRPr lang="en-US" dirty="0"/>
          </a:p>
        </p:txBody>
      </p:sp>
      <p:pic>
        <p:nvPicPr>
          <p:cNvPr id="11" name="Picture 10" descr="distribu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9992" y="1700808"/>
            <a:ext cx="4572000" cy="3200400"/>
          </a:xfrm>
          <a:prstGeom prst="rect">
            <a:avLst/>
          </a:prstGeom>
        </p:spPr>
      </p:pic>
      <p:sp>
        <p:nvSpPr>
          <p:cNvPr id="12" name="Text Placeholder 6"/>
          <p:cNvSpPr txBox="1">
            <a:spLocks/>
          </p:cNvSpPr>
          <p:nvPr/>
        </p:nvSpPr>
        <p:spPr>
          <a:xfrm>
            <a:off x="323528" y="1484784"/>
            <a:ext cx="3960440" cy="4896544"/>
          </a:xfrm>
          <a:prstGeom prst="rect">
            <a:avLst/>
          </a:prstGeom>
        </p:spPr>
        <p:txBody>
          <a:bodyPr>
            <a:normAutofit/>
          </a:bodyPr>
          <a:lst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2" indent="-285750">
              <a:lnSpc>
                <a:spcPct val="120000"/>
              </a:lnSpc>
            </a:pPr>
            <a:r>
              <a:rPr lang="en-US" sz="2100" dirty="0" smtClean="0">
                <a:solidFill>
                  <a:schemeClr val="tx1"/>
                </a:solidFill>
              </a:rPr>
              <a:t>Large companies have acquired smaller CAs</a:t>
            </a:r>
          </a:p>
          <a:p>
            <a:pPr marL="285750" lvl="2" indent="-285750">
              <a:lnSpc>
                <a:spcPct val="120000"/>
              </a:lnSpc>
            </a:pPr>
            <a:endParaRPr lang="en-US" sz="700" dirty="0" smtClean="0">
              <a:solidFill>
                <a:schemeClr val="tx1"/>
              </a:solidFill>
            </a:endParaRPr>
          </a:p>
          <a:p>
            <a:pPr marL="285750" lvl="2" indent="-285750">
              <a:lnSpc>
                <a:spcPct val="120000"/>
              </a:lnSpc>
            </a:pPr>
            <a:r>
              <a:rPr lang="en-US" sz="2100" dirty="0" smtClean="0">
                <a:solidFill>
                  <a:schemeClr val="tx1"/>
                </a:solidFill>
              </a:rPr>
              <a:t>75% are signed by </a:t>
            </a:r>
            <a:r>
              <a:rPr lang="en-US" sz="2100" dirty="0" err="1" smtClean="0">
                <a:solidFill>
                  <a:schemeClr val="tx1"/>
                </a:solidFill>
              </a:rPr>
              <a:t>Comodo</a:t>
            </a:r>
            <a:r>
              <a:rPr lang="en-US" sz="2100" dirty="0" smtClean="0">
                <a:solidFill>
                  <a:schemeClr val="tx1"/>
                </a:solidFill>
              </a:rPr>
              <a:t>, Symantec, and </a:t>
            </a:r>
            <a:r>
              <a:rPr lang="en-US" sz="2100" dirty="0" err="1" smtClean="0">
                <a:solidFill>
                  <a:schemeClr val="tx1"/>
                </a:solidFill>
              </a:rPr>
              <a:t>GoDaddy</a:t>
            </a:r>
            <a:r>
              <a:rPr lang="en-US" sz="2100" dirty="0" smtClean="0">
                <a:solidFill>
                  <a:schemeClr val="tx1"/>
                </a:solidFill>
              </a:rPr>
              <a:t> </a:t>
            </a:r>
          </a:p>
          <a:p>
            <a:pPr marL="285750" lvl="2" indent="-285750">
              <a:lnSpc>
                <a:spcPct val="120000"/>
              </a:lnSpc>
            </a:pPr>
            <a:endParaRPr lang="en-US" sz="700" dirty="0" smtClean="0">
              <a:solidFill>
                <a:schemeClr val="tx1"/>
              </a:solidFill>
            </a:endParaRPr>
          </a:p>
          <a:p>
            <a:pPr marL="285750" lvl="2" indent="-285750">
              <a:lnSpc>
                <a:spcPct val="120000"/>
              </a:lnSpc>
            </a:pPr>
            <a:r>
              <a:rPr lang="en-US" sz="2100" dirty="0" smtClean="0">
                <a:solidFill>
                  <a:schemeClr val="tx1"/>
                </a:solidFill>
              </a:rPr>
              <a:t>90% are descendants of 4 roots</a:t>
            </a:r>
          </a:p>
          <a:p>
            <a:pPr marL="285750" lvl="2" indent="-285750">
              <a:lnSpc>
                <a:spcPct val="120000"/>
              </a:lnSpc>
            </a:pPr>
            <a:endParaRPr lang="en-US" sz="700" dirty="0" smtClean="0">
              <a:solidFill>
                <a:schemeClr val="tx1"/>
              </a:solidFill>
            </a:endParaRPr>
          </a:p>
          <a:p>
            <a:pPr marL="285750" lvl="2" indent="-285750">
              <a:lnSpc>
                <a:spcPct val="120000"/>
              </a:lnSpc>
            </a:pPr>
            <a:r>
              <a:rPr lang="en-US" sz="2100" dirty="0" smtClean="0">
                <a:solidFill>
                  <a:schemeClr val="tx1"/>
                </a:solidFill>
              </a:rPr>
              <a:t>90% are signed by 40 intermediates</a:t>
            </a:r>
          </a:p>
          <a:p>
            <a:pPr marL="285750" lvl="2" indent="-285750">
              <a:lnSpc>
                <a:spcPct val="120000"/>
              </a:lnSpc>
            </a:pPr>
            <a:endParaRPr lang="en-US" sz="700" dirty="0">
              <a:solidFill>
                <a:schemeClr val="tx1"/>
              </a:solidFill>
            </a:endParaRPr>
          </a:p>
          <a:p>
            <a:pPr marL="285750" lvl="2" indent="-285750">
              <a:lnSpc>
                <a:spcPct val="120000"/>
              </a:lnSpc>
            </a:pPr>
            <a:r>
              <a:rPr lang="en-US" sz="2100" dirty="0" smtClean="0">
                <a:solidFill>
                  <a:schemeClr val="tx1"/>
                </a:solidFill>
              </a:rPr>
              <a:t>26% are signed by a single intermediate certificate</a:t>
            </a:r>
            <a:endParaRPr lang="en-US" sz="2100" dirty="0">
              <a:solidFill>
                <a:schemeClr val="tx1"/>
              </a:solidFill>
            </a:endParaRPr>
          </a:p>
        </p:txBody>
      </p:sp>
    </p:spTree>
    <p:extLst>
      <p:ext uri="{BB962C8B-B14F-4D97-AF65-F5344CB8AC3E}">
        <p14:creationId xmlns:p14="http://schemas.microsoft.com/office/powerpoint/2010/main" val="422187902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Talk Outline</a:t>
            </a:r>
            <a:endParaRPr lang="nl-NL" dirty="0"/>
          </a:p>
        </p:txBody>
      </p:sp>
      <p:sp>
        <p:nvSpPr>
          <p:cNvPr id="6" name="TextBox 5"/>
          <p:cNvSpPr txBox="1"/>
          <p:nvPr/>
        </p:nvSpPr>
        <p:spPr>
          <a:xfrm>
            <a:off x="6288138" y="4980911"/>
            <a:ext cx="184666" cy="369332"/>
          </a:xfrm>
          <a:prstGeom prst="rect">
            <a:avLst/>
          </a:prstGeom>
          <a:noFill/>
        </p:spPr>
        <p:txBody>
          <a:bodyPr wrap="none" rtlCol="0">
            <a:spAutoFit/>
          </a:bodyPr>
          <a:lstStyle/>
          <a:p>
            <a:r>
              <a:rPr lang="en-US" dirty="0" smtClean="0"/>
              <a:t>	</a:t>
            </a:r>
            <a:endParaRPr lang="en-US" dirty="0"/>
          </a:p>
        </p:txBody>
      </p:sp>
      <p:sp>
        <p:nvSpPr>
          <p:cNvPr id="9" name="Text Placeholder 6"/>
          <p:cNvSpPr txBox="1">
            <a:spLocks/>
          </p:cNvSpPr>
          <p:nvPr/>
        </p:nvSpPr>
        <p:spPr>
          <a:xfrm>
            <a:off x="395536" y="1628800"/>
            <a:ext cx="8424936" cy="4680520"/>
          </a:xfrm>
          <a:prstGeom prst="rect">
            <a:avLst/>
          </a:prstGeom>
        </p:spPr>
        <p:txBody>
          <a:bodyPr>
            <a:normAutofit/>
          </a:bodyPr>
          <a:lst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2" indent="-457200">
              <a:lnSpc>
                <a:spcPct val="100000"/>
              </a:lnSpc>
              <a:buAutoNum type="arabicPeriod"/>
            </a:pPr>
            <a:r>
              <a:rPr lang="en-US" sz="2800" dirty="0">
                <a:solidFill>
                  <a:schemeClr val="tx1"/>
                </a:solidFill>
              </a:rPr>
              <a:t>HTTPS </a:t>
            </a:r>
            <a:r>
              <a:rPr lang="en-US" sz="2800" dirty="0" smtClean="0">
                <a:solidFill>
                  <a:schemeClr val="tx1"/>
                </a:solidFill>
              </a:rPr>
              <a:t>Background</a:t>
            </a:r>
            <a:endParaRPr lang="en-US" sz="2800" dirty="0">
              <a:solidFill>
                <a:schemeClr val="tx1"/>
              </a:solidFill>
            </a:endParaRPr>
          </a:p>
          <a:p>
            <a:pPr marL="457200" lvl="2" indent="-457200">
              <a:lnSpc>
                <a:spcPct val="100000"/>
              </a:lnSpc>
              <a:buAutoNum type="arabicPeriod"/>
            </a:pPr>
            <a:endParaRPr lang="en-US" sz="1500" dirty="0" smtClean="0">
              <a:solidFill>
                <a:schemeClr val="tx1"/>
              </a:solidFill>
            </a:endParaRPr>
          </a:p>
          <a:p>
            <a:pPr marL="457200" lvl="2" indent="-457200">
              <a:lnSpc>
                <a:spcPct val="100000"/>
              </a:lnSpc>
              <a:buAutoNum type="arabicPeriod"/>
            </a:pPr>
            <a:r>
              <a:rPr lang="en-US" sz="2800" dirty="0" smtClean="0">
                <a:solidFill>
                  <a:srgbClr val="303B41"/>
                </a:solidFill>
              </a:rPr>
              <a:t>Data Collection Methodology</a:t>
            </a:r>
          </a:p>
          <a:p>
            <a:pPr lvl="2">
              <a:lnSpc>
                <a:spcPct val="100000"/>
              </a:lnSpc>
            </a:pPr>
            <a:endParaRPr lang="en-US" sz="1500" dirty="0" smtClean="0">
              <a:solidFill>
                <a:schemeClr val="tx1"/>
              </a:solidFill>
            </a:endParaRPr>
          </a:p>
          <a:p>
            <a:pPr marL="457200" lvl="2" indent="-457200">
              <a:lnSpc>
                <a:spcPct val="100000"/>
              </a:lnSpc>
              <a:buAutoNum type="arabicPeriod"/>
            </a:pPr>
            <a:r>
              <a:rPr lang="en-US" sz="2800" dirty="0" smtClean="0">
                <a:solidFill>
                  <a:schemeClr val="tx1"/>
                </a:solidFill>
              </a:rPr>
              <a:t>Identifying Trusted Authorities</a:t>
            </a:r>
          </a:p>
          <a:p>
            <a:pPr lvl="2">
              <a:lnSpc>
                <a:spcPct val="100000"/>
              </a:lnSpc>
            </a:pPr>
            <a:endParaRPr lang="en-US" sz="1500" dirty="0" smtClean="0">
              <a:solidFill>
                <a:schemeClr val="tx1"/>
              </a:solidFill>
            </a:endParaRPr>
          </a:p>
          <a:p>
            <a:pPr marL="457200" lvl="2" indent="-457200">
              <a:lnSpc>
                <a:spcPct val="100000"/>
              </a:lnSpc>
              <a:buAutoNum type="arabicPeriod"/>
            </a:pPr>
            <a:r>
              <a:rPr lang="en-US" sz="2800" b="1" dirty="0" smtClean="0">
                <a:solidFill>
                  <a:schemeClr val="tx2">
                    <a:lumMod val="75000"/>
                  </a:schemeClr>
                </a:solidFill>
              </a:rPr>
              <a:t>Worrisome Trends and Observations </a:t>
            </a:r>
          </a:p>
          <a:p>
            <a:pPr marL="457200" lvl="2" indent="-457200">
              <a:lnSpc>
                <a:spcPct val="100000"/>
              </a:lnSpc>
              <a:buAutoNum type="arabicPeriod"/>
            </a:pPr>
            <a:endParaRPr lang="en-US" sz="1500" dirty="0" smtClean="0">
              <a:solidFill>
                <a:schemeClr val="tx1"/>
              </a:solidFill>
            </a:endParaRPr>
          </a:p>
          <a:p>
            <a:pPr marL="457200" lvl="2" indent="-457200">
              <a:lnSpc>
                <a:spcPct val="100000"/>
              </a:lnSpc>
              <a:buAutoNum type="arabicPeriod"/>
            </a:pPr>
            <a:r>
              <a:rPr lang="en-US" sz="2800" dirty="0" smtClean="0">
                <a:solidFill>
                  <a:schemeClr val="tx1"/>
                </a:solidFill>
              </a:rPr>
              <a:t>How can we make the HTTPS </a:t>
            </a:r>
            <a:br>
              <a:rPr lang="en-US" sz="2800" dirty="0" smtClean="0">
                <a:solidFill>
                  <a:schemeClr val="tx1"/>
                </a:solidFill>
              </a:rPr>
            </a:br>
            <a:r>
              <a:rPr lang="en-US" sz="2800" dirty="0" smtClean="0">
                <a:solidFill>
                  <a:schemeClr val="tx1"/>
                </a:solidFill>
              </a:rPr>
              <a:t>ecosystem more secure?</a:t>
            </a:r>
          </a:p>
          <a:p>
            <a:pPr marL="457200" lvl="2" indent="-457200">
              <a:lnSpc>
                <a:spcPct val="100000"/>
              </a:lnSpc>
              <a:buAutoNum type="arabicPeriod"/>
            </a:pPr>
            <a:endParaRPr lang="en-US" sz="2800" dirty="0">
              <a:solidFill>
                <a:schemeClr val="tx1"/>
              </a:solidFill>
            </a:endParaRPr>
          </a:p>
        </p:txBody>
      </p:sp>
      <p:sp>
        <p:nvSpPr>
          <p:cNvPr id="2" name="Text Placeholder 1"/>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18682242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Misaligned Objectives</a:t>
            </a:r>
            <a:endParaRPr lang="en-US" dirty="0"/>
          </a:p>
        </p:txBody>
      </p:sp>
      <p:sp>
        <p:nvSpPr>
          <p:cNvPr id="9" name="Text Placeholder 8"/>
          <p:cNvSpPr>
            <a:spLocks noGrp="1"/>
          </p:cNvSpPr>
          <p:nvPr>
            <p:ph type="body" sz="quarter" idx="23"/>
          </p:nvPr>
        </p:nvSpPr>
        <p:spPr/>
        <p:txBody>
          <a:bodyPr/>
          <a:lstStyle/>
          <a:p>
            <a:r>
              <a:rPr lang="en-US" dirty="0"/>
              <a:t>CAs are providing services that harm the HTTPS ecosystem </a:t>
            </a:r>
          </a:p>
        </p:txBody>
      </p:sp>
      <p:sp>
        <p:nvSpPr>
          <p:cNvPr id="4" name="Text Placeholder 6"/>
          <p:cNvSpPr txBox="1">
            <a:spLocks/>
          </p:cNvSpPr>
          <p:nvPr/>
        </p:nvSpPr>
        <p:spPr>
          <a:xfrm>
            <a:off x="323528" y="1628800"/>
            <a:ext cx="8064896" cy="4680520"/>
          </a:xfrm>
          <a:prstGeom prst="rect">
            <a:avLst/>
          </a:prstGeom>
        </p:spPr>
        <p:txBody>
          <a:bodyPr>
            <a:normAutofit/>
          </a:bodyPr>
          <a:lst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en-US" sz="2200" dirty="0" smtClean="0">
                <a:solidFill>
                  <a:schemeClr val="tx1"/>
                </a:solidFill>
              </a:rPr>
              <a:t>Only 7 of the CA certificates we found had a name constraints</a:t>
            </a:r>
          </a:p>
          <a:p>
            <a:pPr lvl="2"/>
            <a:r>
              <a:rPr lang="en-US" sz="2200" dirty="0">
                <a:solidFill>
                  <a:schemeClr val="tx1"/>
                </a:solidFill>
              </a:rPr>
              <a:t>	</a:t>
            </a:r>
            <a:r>
              <a:rPr lang="en-US" sz="2200" dirty="0" smtClean="0">
                <a:solidFill>
                  <a:schemeClr val="tx1"/>
                </a:solidFill>
              </a:rPr>
              <a:t>- All other organizations can sign for </a:t>
            </a:r>
            <a:r>
              <a:rPr lang="en-US" sz="2200" b="1" i="1" dirty="0" smtClean="0">
                <a:solidFill>
                  <a:schemeClr val="tx1"/>
                </a:solidFill>
              </a:rPr>
              <a:t>any</a:t>
            </a:r>
            <a:r>
              <a:rPr lang="en-US" sz="2200" i="1" dirty="0" smtClean="0">
                <a:solidFill>
                  <a:schemeClr val="tx1"/>
                </a:solidFill>
              </a:rPr>
              <a:t> </a:t>
            </a:r>
            <a:r>
              <a:rPr lang="en-US" sz="2200" dirty="0" smtClean="0">
                <a:solidFill>
                  <a:schemeClr val="tx1"/>
                </a:solidFill>
              </a:rPr>
              <a:t>domain</a:t>
            </a:r>
          </a:p>
          <a:p>
            <a:pPr lvl="2"/>
            <a:endParaRPr lang="en-US" sz="1500" dirty="0">
              <a:solidFill>
                <a:schemeClr val="tx1"/>
              </a:solidFill>
            </a:endParaRPr>
          </a:p>
          <a:p>
            <a:pPr lvl="2"/>
            <a:r>
              <a:rPr lang="en-US" sz="2200" dirty="0" smtClean="0">
                <a:solidFill>
                  <a:schemeClr val="tx1"/>
                </a:solidFill>
              </a:rPr>
              <a:t>Only 40% of CA certificates had a length constraint</a:t>
            </a:r>
          </a:p>
          <a:p>
            <a:pPr lvl="2"/>
            <a:r>
              <a:rPr lang="en-US" sz="2200" dirty="0">
                <a:solidFill>
                  <a:schemeClr val="tx1"/>
                </a:solidFill>
              </a:rPr>
              <a:t>	</a:t>
            </a:r>
            <a:r>
              <a:rPr lang="en-US" sz="2200" dirty="0" smtClean="0">
                <a:solidFill>
                  <a:schemeClr val="tx1"/>
                </a:solidFill>
              </a:rPr>
              <a:t>- All other organizations can create new CA certificates</a:t>
            </a:r>
          </a:p>
          <a:p>
            <a:pPr lvl="2"/>
            <a:endParaRPr lang="en-US" sz="1500" dirty="0">
              <a:solidFill>
                <a:schemeClr val="tx1"/>
              </a:solidFill>
            </a:endParaRPr>
          </a:p>
          <a:p>
            <a:pPr lvl="2"/>
            <a:r>
              <a:rPr lang="en-US" sz="2200" dirty="0" smtClean="0">
                <a:solidFill>
                  <a:schemeClr val="tx1"/>
                </a:solidFill>
              </a:rPr>
              <a:t>Almost 5% of certificates are trusted for a local domain</a:t>
            </a:r>
          </a:p>
          <a:p>
            <a:pPr lvl="2"/>
            <a:r>
              <a:rPr lang="en-US" sz="2200" dirty="0">
                <a:solidFill>
                  <a:schemeClr val="tx1"/>
                </a:solidFill>
              </a:rPr>
              <a:t>	</a:t>
            </a:r>
            <a:r>
              <a:rPr lang="en-US" sz="2200" dirty="0" smtClean="0">
                <a:solidFill>
                  <a:schemeClr val="tx1"/>
                </a:solidFill>
              </a:rPr>
              <a:t>- e.g. </a:t>
            </a:r>
            <a:r>
              <a:rPr lang="en-US" sz="2200" i="1" dirty="0" smtClean="0">
                <a:solidFill>
                  <a:schemeClr val="tx1"/>
                </a:solidFill>
              </a:rPr>
              <a:t>mail</a:t>
            </a:r>
            <a:r>
              <a:rPr lang="en-US" sz="2200" dirty="0" smtClean="0">
                <a:solidFill>
                  <a:schemeClr val="tx1"/>
                </a:solidFill>
              </a:rPr>
              <a:t>, </a:t>
            </a:r>
            <a:r>
              <a:rPr lang="en-US" sz="2200" i="1" dirty="0" smtClean="0">
                <a:solidFill>
                  <a:schemeClr val="tx1"/>
                </a:solidFill>
              </a:rPr>
              <a:t>exchange</a:t>
            </a:r>
            <a:r>
              <a:rPr lang="en-US" sz="2200" dirty="0" smtClean="0">
                <a:solidFill>
                  <a:schemeClr val="tx1"/>
                </a:solidFill>
              </a:rPr>
              <a:t>, and </a:t>
            </a:r>
            <a:r>
              <a:rPr lang="en-US" sz="2200" i="1" dirty="0" smtClean="0">
                <a:solidFill>
                  <a:schemeClr val="tx1"/>
                </a:solidFill>
              </a:rPr>
              <a:t>intranet</a:t>
            </a:r>
          </a:p>
          <a:p>
            <a:pPr lvl="2"/>
            <a:r>
              <a:rPr lang="en-US" sz="2200" dirty="0">
                <a:solidFill>
                  <a:schemeClr val="tx1"/>
                </a:solidFill>
              </a:rPr>
              <a:t>	</a:t>
            </a:r>
            <a:r>
              <a:rPr lang="en-US" sz="2200" dirty="0" smtClean="0">
                <a:solidFill>
                  <a:schemeClr val="tx1"/>
                </a:solidFill>
              </a:rPr>
              <a:t>- provide no actual protection against attackers</a:t>
            </a:r>
          </a:p>
          <a:p>
            <a:pPr lvl="3"/>
            <a:endParaRPr lang="en-US" sz="2000" dirty="0">
              <a:solidFill>
                <a:schemeClr val="tx1"/>
              </a:solidFill>
            </a:endParaRPr>
          </a:p>
        </p:txBody>
      </p:sp>
    </p:spTree>
    <p:extLst>
      <p:ext uri="{BB962C8B-B14F-4D97-AF65-F5344CB8AC3E}">
        <p14:creationId xmlns:p14="http://schemas.microsoft.com/office/powerpoint/2010/main" val="253863643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Shortsightedness</a:t>
            </a:r>
            <a:endParaRPr lang="en-US" dirty="0"/>
          </a:p>
        </p:txBody>
      </p:sp>
      <p:sp>
        <p:nvSpPr>
          <p:cNvPr id="9" name="Text Placeholder 8"/>
          <p:cNvSpPr>
            <a:spLocks noGrp="1"/>
          </p:cNvSpPr>
          <p:nvPr>
            <p:ph type="body" sz="quarter" idx="23"/>
          </p:nvPr>
        </p:nvSpPr>
        <p:spPr/>
        <p:txBody>
          <a:bodyPr/>
          <a:lstStyle/>
          <a:p>
            <a:r>
              <a:rPr lang="en-US" dirty="0" smtClean="0"/>
              <a:t>We are not considering the long-term consequences today</a:t>
            </a:r>
            <a:endParaRPr lang="en-US" dirty="0"/>
          </a:p>
        </p:txBody>
      </p:sp>
      <p:sp>
        <p:nvSpPr>
          <p:cNvPr id="4" name="Text Placeholder 6"/>
          <p:cNvSpPr txBox="1">
            <a:spLocks/>
          </p:cNvSpPr>
          <p:nvPr/>
        </p:nvSpPr>
        <p:spPr>
          <a:xfrm>
            <a:off x="323528" y="1484784"/>
            <a:ext cx="8424936" cy="4392488"/>
          </a:xfrm>
          <a:prstGeom prst="rect">
            <a:avLst/>
          </a:prstGeom>
        </p:spPr>
        <p:txBody>
          <a:bodyPr>
            <a:normAutofit/>
          </a:bodyPr>
          <a:lst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2" indent="-285750"/>
            <a:endParaRPr lang="en-US" sz="2200" dirty="0">
              <a:solidFill>
                <a:schemeClr val="tx1"/>
              </a:solidFill>
            </a:endParaRPr>
          </a:p>
        </p:txBody>
      </p:sp>
      <p:sp>
        <p:nvSpPr>
          <p:cNvPr id="7" name="Text Placeholder 6"/>
          <p:cNvSpPr txBox="1">
            <a:spLocks/>
          </p:cNvSpPr>
          <p:nvPr/>
        </p:nvSpPr>
        <p:spPr>
          <a:xfrm>
            <a:off x="323528" y="1484784"/>
            <a:ext cx="4176464" cy="4824536"/>
          </a:xfrm>
          <a:prstGeom prst="rect">
            <a:avLst/>
          </a:prstGeom>
        </p:spPr>
        <p:txBody>
          <a:bodyPr>
            <a:normAutofit/>
          </a:bodyPr>
          <a:lst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en-US" sz="2100" dirty="0" smtClean="0">
                <a:solidFill>
                  <a:schemeClr val="tx1"/>
                </a:solidFill>
              </a:rPr>
              <a:t>CA certificates are being issued for 40+ years in the future</a:t>
            </a:r>
          </a:p>
          <a:p>
            <a:pPr lvl="2"/>
            <a:endParaRPr lang="en-US" sz="800" dirty="0" smtClean="0">
              <a:solidFill>
                <a:schemeClr val="tx1"/>
              </a:solidFill>
            </a:endParaRPr>
          </a:p>
          <a:p>
            <a:pPr lvl="2"/>
            <a:r>
              <a:rPr lang="en-US" sz="2100" dirty="0" smtClean="0">
                <a:solidFill>
                  <a:schemeClr val="tx1"/>
                </a:solidFill>
              </a:rPr>
              <a:t>49% of certificates have a</a:t>
            </a:r>
            <a:br>
              <a:rPr lang="en-US" sz="2100" dirty="0" smtClean="0">
                <a:solidFill>
                  <a:schemeClr val="tx1"/>
                </a:solidFill>
              </a:rPr>
            </a:br>
            <a:r>
              <a:rPr lang="en-US" sz="2100" dirty="0" smtClean="0">
                <a:solidFill>
                  <a:schemeClr val="tx1"/>
                </a:solidFill>
              </a:rPr>
              <a:t>1024-bit key in their trust chain</a:t>
            </a:r>
          </a:p>
          <a:p>
            <a:pPr lvl="2"/>
            <a:endParaRPr lang="en-US" sz="800" dirty="0" smtClean="0">
              <a:solidFill>
                <a:schemeClr val="tx1"/>
              </a:solidFill>
            </a:endParaRPr>
          </a:p>
          <a:p>
            <a:pPr lvl="2"/>
            <a:r>
              <a:rPr lang="en-US" sz="2100" dirty="0" smtClean="0">
                <a:solidFill>
                  <a:schemeClr val="tx1"/>
                </a:solidFill>
              </a:rPr>
              <a:t>In 2012, 1.4 million signed new certificates were signed using a 1024-bit root authority</a:t>
            </a:r>
            <a:endParaRPr lang="en-US" sz="2100" dirty="0">
              <a:solidFill>
                <a:schemeClr val="tx1"/>
              </a:solidFill>
            </a:endParaRPr>
          </a:p>
          <a:p>
            <a:pPr lvl="2"/>
            <a:endParaRPr lang="en-US" sz="800" dirty="0">
              <a:solidFill>
                <a:schemeClr val="tx1"/>
              </a:solidFill>
            </a:endParaRPr>
          </a:p>
          <a:p>
            <a:pPr lvl="2"/>
            <a:r>
              <a:rPr lang="en-US" sz="2100" dirty="0" smtClean="0">
                <a:solidFill>
                  <a:schemeClr val="tx1"/>
                </a:solidFill>
              </a:rPr>
              <a:t>15 organizations provide no avenues for revocation</a:t>
            </a:r>
          </a:p>
        </p:txBody>
      </p:sp>
      <p:pic>
        <p:nvPicPr>
          <p:cNvPr id="3" name="Picture 2" descr="years_until_1024_expir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8512" y="1717938"/>
            <a:ext cx="4572000" cy="3200400"/>
          </a:xfrm>
          <a:prstGeom prst="rect">
            <a:avLst/>
          </a:prstGeom>
        </p:spPr>
      </p:pic>
      <p:sp>
        <p:nvSpPr>
          <p:cNvPr id="8" name="TextBox 7"/>
          <p:cNvSpPr txBox="1"/>
          <p:nvPr/>
        </p:nvSpPr>
        <p:spPr>
          <a:xfrm>
            <a:off x="5256584" y="5174322"/>
            <a:ext cx="3672408" cy="630942"/>
          </a:xfrm>
          <a:prstGeom prst="rect">
            <a:avLst/>
          </a:prstGeom>
          <a:noFill/>
        </p:spPr>
        <p:txBody>
          <a:bodyPr wrap="square" rtlCol="0">
            <a:spAutoFit/>
          </a:bodyPr>
          <a:lstStyle/>
          <a:p>
            <a:pPr algn="ctr"/>
            <a:r>
              <a:rPr lang="en-US" sz="1750" dirty="0" smtClean="0">
                <a:solidFill>
                  <a:srgbClr val="800000"/>
                </a:solidFill>
              </a:rPr>
              <a:t>70% of trusted CA using a 1024-bit key certificates expire after 2016</a:t>
            </a:r>
            <a:endParaRPr lang="en-US" sz="1750" dirty="0">
              <a:solidFill>
                <a:srgbClr val="800000"/>
              </a:solidFill>
            </a:endParaRPr>
          </a:p>
        </p:txBody>
      </p:sp>
    </p:spTree>
    <p:extLst>
      <p:ext uri="{BB962C8B-B14F-4D97-AF65-F5344CB8AC3E}">
        <p14:creationId xmlns:p14="http://schemas.microsoft.com/office/powerpoint/2010/main" val="44680982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Deployment Difficulties</a:t>
            </a:r>
            <a:endParaRPr lang="en-US" dirty="0"/>
          </a:p>
        </p:txBody>
      </p:sp>
      <p:sp>
        <p:nvSpPr>
          <p:cNvPr id="9" name="Text Placeholder 8"/>
          <p:cNvSpPr>
            <a:spLocks noGrp="1"/>
          </p:cNvSpPr>
          <p:nvPr>
            <p:ph type="body" sz="quarter" idx="23"/>
          </p:nvPr>
        </p:nvSpPr>
        <p:spPr/>
        <p:txBody>
          <a:bodyPr/>
          <a:lstStyle/>
          <a:p>
            <a:r>
              <a:rPr lang="en-US" dirty="0" smtClean="0"/>
              <a:t>It remains difficult for end-users to correctly deploy HTTPS </a:t>
            </a:r>
            <a:endParaRPr lang="en-US" dirty="0"/>
          </a:p>
        </p:txBody>
      </p:sp>
      <p:sp>
        <p:nvSpPr>
          <p:cNvPr id="4" name="Text Placeholder 6"/>
          <p:cNvSpPr txBox="1">
            <a:spLocks/>
          </p:cNvSpPr>
          <p:nvPr/>
        </p:nvSpPr>
        <p:spPr>
          <a:xfrm>
            <a:off x="323528" y="1484784"/>
            <a:ext cx="4824536" cy="4608512"/>
          </a:xfrm>
          <a:prstGeom prst="rect">
            <a:avLst/>
          </a:prstGeom>
        </p:spPr>
        <p:txBody>
          <a:bodyPr>
            <a:normAutofit/>
          </a:bodyPr>
          <a:lst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2" indent="-285750"/>
            <a:r>
              <a:rPr lang="en-US" sz="2200" dirty="0" smtClean="0">
                <a:solidFill>
                  <a:schemeClr val="tx1"/>
                </a:solidFill>
              </a:rPr>
              <a:t>13% of hosts serving once trusted certificates are misconfigured</a:t>
            </a:r>
          </a:p>
          <a:p>
            <a:pPr marL="285750" lvl="2" indent="-285750"/>
            <a:endParaRPr lang="en-US" sz="1000" dirty="0" smtClean="0">
              <a:solidFill>
                <a:schemeClr val="tx1"/>
              </a:solidFill>
            </a:endParaRPr>
          </a:p>
          <a:p>
            <a:pPr marL="285750" lvl="2" indent="-285750"/>
            <a:r>
              <a:rPr lang="en-US" sz="2200" dirty="0" smtClean="0">
                <a:solidFill>
                  <a:schemeClr val="tx1"/>
                </a:solidFill>
              </a:rPr>
              <a:t>20% of hosts remove expired certificates after expiration </a:t>
            </a:r>
            <a:br>
              <a:rPr lang="en-US" sz="2200" dirty="0" smtClean="0">
                <a:solidFill>
                  <a:schemeClr val="tx1"/>
                </a:solidFill>
              </a:rPr>
            </a:br>
            <a:r>
              <a:rPr lang="en-US" sz="2200" dirty="0" smtClean="0">
                <a:solidFill>
                  <a:schemeClr val="tx1"/>
                </a:solidFill>
              </a:rPr>
              <a:t>or revocation</a:t>
            </a:r>
          </a:p>
          <a:p>
            <a:pPr marL="285750" lvl="2" indent="-285750"/>
            <a:endParaRPr lang="en-US" sz="1000" dirty="0">
              <a:solidFill>
                <a:schemeClr val="tx1"/>
              </a:solidFill>
            </a:endParaRPr>
          </a:p>
          <a:p>
            <a:pPr marL="285750" lvl="2" indent="-285750"/>
            <a:r>
              <a:rPr lang="en-US" sz="2200" dirty="0" smtClean="0">
                <a:solidFill>
                  <a:schemeClr val="tx1"/>
                </a:solidFill>
              </a:rPr>
              <a:t>47 of the signing certificates were</a:t>
            </a:r>
            <a:br>
              <a:rPr lang="en-US" sz="2200" dirty="0" smtClean="0">
                <a:solidFill>
                  <a:schemeClr val="tx1"/>
                </a:solidFill>
              </a:rPr>
            </a:br>
            <a:r>
              <a:rPr lang="en-US" sz="2200" dirty="0" smtClean="0">
                <a:solidFill>
                  <a:schemeClr val="tx1"/>
                </a:solidFill>
              </a:rPr>
              <a:t>not for web traffic due to end users using code signing keys, etc.</a:t>
            </a:r>
          </a:p>
          <a:p>
            <a:pPr marL="285750" lvl="2" indent="-285750"/>
            <a:endParaRPr lang="en-US" sz="1000" dirty="0">
              <a:solidFill>
                <a:schemeClr val="tx1"/>
              </a:solidFill>
            </a:endParaRPr>
          </a:p>
          <a:p>
            <a:pPr marL="285750" lvl="2" indent="-285750"/>
            <a:endParaRPr lang="en-US" sz="2200" dirty="0">
              <a:solidFill>
                <a:schemeClr val="tx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683497578"/>
              </p:ext>
            </p:extLst>
          </p:nvPr>
        </p:nvGraphicFramePr>
        <p:xfrm>
          <a:off x="5580112" y="1988840"/>
          <a:ext cx="3312368" cy="2853144"/>
        </p:xfrm>
        <a:graphic>
          <a:graphicData uri="http://schemas.openxmlformats.org/drawingml/2006/table">
            <a:tbl>
              <a:tblPr firstRow="1" bandRow="1">
                <a:tableStyleId>{69C7853C-536D-4A76-A0AE-DD22124D55A5}</a:tableStyleId>
              </a:tblPr>
              <a:tblGrid>
                <a:gridCol w="2576286"/>
                <a:gridCol w="736082"/>
              </a:tblGrid>
              <a:tr h="370840">
                <a:tc gridSpan="2">
                  <a:txBody>
                    <a:bodyPr/>
                    <a:lstStyle/>
                    <a:p>
                      <a:r>
                        <a:rPr lang="en-US" dirty="0" smtClean="0"/>
                        <a:t>CAs by Owning Country </a:t>
                      </a:r>
                      <a:endParaRPr lang="en-US" dirty="0"/>
                    </a:p>
                  </a:txBody>
                  <a:tcPr/>
                </a:tc>
                <a:tc hMerge="1">
                  <a:txBody>
                    <a:bodyPr/>
                    <a:lstStyle/>
                    <a:p>
                      <a:endParaRPr lang="en-US" dirty="0"/>
                    </a:p>
                  </a:txBody>
                  <a:tcPr/>
                </a:tc>
              </a:tr>
              <a:tr h="370840">
                <a:tc>
                  <a:txBody>
                    <a:bodyPr/>
                    <a:lstStyle/>
                    <a:p>
                      <a:r>
                        <a:rPr lang="en-US" dirty="0" smtClean="0">
                          <a:solidFill>
                            <a:srgbClr val="800000"/>
                          </a:solidFill>
                        </a:rPr>
                        <a:t>Expired</a:t>
                      </a:r>
                      <a:endParaRPr lang="en-US" dirty="0">
                        <a:solidFill>
                          <a:srgbClr val="800000"/>
                        </a:solidFill>
                      </a:endParaRPr>
                    </a:p>
                  </a:txBody>
                  <a:tcPr>
                    <a:solidFill>
                      <a:srgbClr val="FFFFFF"/>
                    </a:solidFill>
                  </a:tcPr>
                </a:tc>
                <a:tc>
                  <a:txBody>
                    <a:bodyPr/>
                    <a:lstStyle/>
                    <a:p>
                      <a:pPr algn="r"/>
                      <a:r>
                        <a:rPr lang="en-US" dirty="0" smtClean="0"/>
                        <a:t>6%</a:t>
                      </a:r>
                      <a:endParaRPr lang="en-US" dirty="0"/>
                    </a:p>
                  </a:txBody>
                  <a:tcPr>
                    <a:solidFill>
                      <a:srgbClr val="FFFFFF"/>
                    </a:solidFill>
                  </a:tcPr>
                </a:tc>
              </a:tr>
              <a:tr h="370840">
                <a:tc>
                  <a:txBody>
                    <a:bodyPr/>
                    <a:lstStyle/>
                    <a:p>
                      <a:r>
                        <a:rPr lang="en-US" b="0" dirty="0" smtClean="0">
                          <a:solidFill>
                            <a:srgbClr val="800000"/>
                          </a:solidFill>
                        </a:rPr>
                        <a:t>Not Yet Valid</a:t>
                      </a:r>
                      <a:endParaRPr lang="en-US" b="0" dirty="0">
                        <a:solidFill>
                          <a:srgbClr val="800000"/>
                        </a:solidFill>
                      </a:endParaRPr>
                    </a:p>
                  </a:txBody>
                  <a:tcPr>
                    <a:solidFill>
                      <a:schemeClr val="bg2">
                        <a:lumMod val="95000"/>
                      </a:schemeClr>
                    </a:solidFill>
                  </a:tcPr>
                </a:tc>
                <a:tc>
                  <a:txBody>
                    <a:bodyPr/>
                    <a:lstStyle/>
                    <a:p>
                      <a:pPr algn="r"/>
                      <a:r>
                        <a:rPr lang="en-US" b="0" dirty="0" smtClean="0">
                          <a:solidFill>
                            <a:schemeClr val="tx1"/>
                          </a:solidFill>
                        </a:rPr>
                        <a:t>.02%</a:t>
                      </a:r>
                      <a:endParaRPr lang="en-US" b="0" dirty="0">
                        <a:solidFill>
                          <a:schemeClr val="tx1"/>
                        </a:solidFill>
                      </a:endParaRPr>
                    </a:p>
                  </a:txBody>
                  <a:tcPr>
                    <a:solidFill>
                      <a:schemeClr val="bg2">
                        <a:lumMod val="95000"/>
                      </a:schemeClr>
                    </a:solidFill>
                  </a:tcPr>
                </a:tc>
              </a:tr>
              <a:tr h="370840">
                <a:tc>
                  <a:txBody>
                    <a:bodyPr/>
                    <a:lstStyle/>
                    <a:p>
                      <a:r>
                        <a:rPr lang="en-US" dirty="0" smtClean="0">
                          <a:solidFill>
                            <a:srgbClr val="800000"/>
                          </a:solidFill>
                        </a:rPr>
                        <a:t>Revoked</a:t>
                      </a:r>
                      <a:endParaRPr lang="en-US" dirty="0">
                        <a:solidFill>
                          <a:srgbClr val="800000"/>
                        </a:solidFill>
                      </a:endParaRPr>
                    </a:p>
                  </a:txBody>
                  <a:tcPr>
                    <a:solidFill>
                      <a:srgbClr val="FFFFFF"/>
                    </a:solidFill>
                  </a:tcPr>
                </a:tc>
                <a:tc>
                  <a:txBody>
                    <a:bodyPr/>
                    <a:lstStyle/>
                    <a:p>
                      <a:pPr algn="r"/>
                      <a:r>
                        <a:rPr lang="en-US" dirty="0" smtClean="0"/>
                        <a:t>.3%</a:t>
                      </a:r>
                      <a:endParaRPr lang="en-US" dirty="0"/>
                    </a:p>
                  </a:txBody>
                  <a:tcPr>
                    <a:solidFill>
                      <a:srgbClr val="FFFFFF"/>
                    </a:solidFill>
                  </a:tcPr>
                </a:tc>
              </a:tr>
              <a:tr h="370840">
                <a:tc>
                  <a:txBody>
                    <a:bodyPr/>
                    <a:lstStyle/>
                    <a:p>
                      <a:r>
                        <a:rPr lang="en-US" dirty="0" smtClean="0">
                          <a:solidFill>
                            <a:srgbClr val="800000"/>
                          </a:solidFill>
                        </a:rPr>
                        <a:t>Incorrect Intermediates</a:t>
                      </a:r>
                      <a:endParaRPr lang="en-US" dirty="0">
                        <a:solidFill>
                          <a:srgbClr val="800000"/>
                        </a:solidFill>
                      </a:endParaRPr>
                    </a:p>
                  </a:txBody>
                  <a:tcPr>
                    <a:solidFill>
                      <a:srgbClr val="F2F2F2"/>
                    </a:solidFill>
                  </a:tcPr>
                </a:tc>
                <a:tc>
                  <a:txBody>
                    <a:bodyPr/>
                    <a:lstStyle/>
                    <a:p>
                      <a:pPr algn="r"/>
                      <a:r>
                        <a:rPr lang="en-US" dirty="0" smtClean="0"/>
                        <a:t>7%</a:t>
                      </a:r>
                      <a:endParaRPr lang="en-US" dirty="0"/>
                    </a:p>
                  </a:txBody>
                  <a:tcPr>
                    <a:solidFill>
                      <a:srgbClr val="F2F2F2"/>
                    </a:solidFill>
                  </a:tcPr>
                </a:tc>
              </a:tr>
              <a:tr h="140424">
                <a:tc gridSpan="2">
                  <a:txBody>
                    <a:bodyPr/>
                    <a:lstStyle/>
                    <a:p>
                      <a:endParaRPr lang="en-US" sz="100" dirty="0"/>
                    </a:p>
                  </a:txBody>
                  <a:tcPr>
                    <a:solidFill>
                      <a:srgbClr val="FFFFFF"/>
                    </a:solidFill>
                  </a:tcPr>
                </a:tc>
                <a:tc hMerge="1">
                  <a:txBody>
                    <a:bodyPr/>
                    <a:lstStyle/>
                    <a:p>
                      <a:pPr algn="r"/>
                      <a:endParaRPr lang="en-US" sz="100" dirty="0"/>
                    </a:p>
                  </a:txBody>
                  <a:tcPr>
                    <a:solidFill>
                      <a:srgbClr val="FFFFFF"/>
                    </a:solidFill>
                  </a:tcPr>
                </a:tc>
              </a:tr>
              <a:tr h="370840">
                <a:tc>
                  <a:txBody>
                    <a:bodyPr/>
                    <a:lstStyle/>
                    <a:p>
                      <a:r>
                        <a:rPr lang="en-US" dirty="0" smtClean="0">
                          <a:solidFill>
                            <a:srgbClr val="FF6600"/>
                          </a:solidFill>
                        </a:rPr>
                        <a:t>Unnecessary Root</a:t>
                      </a:r>
                      <a:endParaRPr lang="en-US" dirty="0">
                        <a:solidFill>
                          <a:srgbClr val="FF6600"/>
                        </a:solidFill>
                      </a:endParaRPr>
                    </a:p>
                  </a:txBody>
                  <a:tcPr>
                    <a:solidFill>
                      <a:srgbClr val="F2F2F2"/>
                    </a:solidFill>
                  </a:tcPr>
                </a:tc>
                <a:tc>
                  <a:txBody>
                    <a:bodyPr/>
                    <a:lstStyle/>
                    <a:p>
                      <a:pPr algn="r"/>
                      <a:r>
                        <a:rPr lang="en-US" dirty="0" smtClean="0"/>
                        <a:t>42%</a:t>
                      </a:r>
                      <a:endParaRPr lang="en-US" dirty="0"/>
                    </a:p>
                  </a:txBody>
                  <a:tcPr>
                    <a:solidFill>
                      <a:srgbClr val="F2F2F2"/>
                    </a:solidFill>
                  </a:tcPr>
                </a:tc>
              </a:tr>
              <a:tr h="0">
                <a:tc gridSpan="2">
                  <a:txBody>
                    <a:bodyPr/>
                    <a:lstStyle/>
                    <a:p>
                      <a:endParaRPr lang="en-US" sz="100" dirty="0">
                        <a:solidFill>
                          <a:srgbClr val="008000"/>
                        </a:solidFill>
                      </a:endParaRPr>
                    </a:p>
                  </a:txBody>
                  <a:tcPr>
                    <a:solidFill>
                      <a:srgbClr val="FFFFFF"/>
                    </a:solidFill>
                  </a:tcPr>
                </a:tc>
                <a:tc hMerge="1">
                  <a:txBody>
                    <a:bodyPr/>
                    <a:lstStyle/>
                    <a:p>
                      <a:pPr algn="r"/>
                      <a:endParaRPr lang="en-US" dirty="0"/>
                    </a:p>
                  </a:txBody>
                  <a:tcPr>
                    <a:solidFill>
                      <a:srgbClr val="D9D9D9"/>
                    </a:solidFill>
                  </a:tcPr>
                </a:tc>
              </a:tr>
              <a:tr h="370840">
                <a:tc>
                  <a:txBody>
                    <a:bodyPr/>
                    <a:lstStyle/>
                    <a:p>
                      <a:r>
                        <a:rPr lang="en-US" dirty="0" smtClean="0">
                          <a:solidFill>
                            <a:srgbClr val="008000"/>
                          </a:solidFill>
                        </a:rPr>
                        <a:t>Optimal Configuration</a:t>
                      </a:r>
                      <a:endParaRPr lang="en-US" dirty="0">
                        <a:solidFill>
                          <a:srgbClr val="008000"/>
                        </a:solidFill>
                      </a:endParaRPr>
                    </a:p>
                  </a:txBody>
                  <a:tcPr>
                    <a:solidFill>
                      <a:srgbClr val="F2F2F2"/>
                    </a:solidFill>
                  </a:tcPr>
                </a:tc>
                <a:tc>
                  <a:txBody>
                    <a:bodyPr/>
                    <a:lstStyle/>
                    <a:p>
                      <a:pPr algn="r"/>
                      <a:r>
                        <a:rPr lang="en-US" dirty="0" smtClean="0"/>
                        <a:t>45%</a:t>
                      </a:r>
                      <a:endParaRPr lang="en-US" dirty="0"/>
                    </a:p>
                  </a:txBody>
                  <a:tcPr>
                    <a:solidFill>
                      <a:srgbClr val="F2F2F2"/>
                    </a:solidFill>
                  </a:tcPr>
                </a:tc>
              </a:tr>
            </a:tbl>
          </a:graphicData>
        </a:graphic>
      </p:graphicFrame>
    </p:spTree>
    <p:extLst>
      <p:ext uri="{BB962C8B-B14F-4D97-AF65-F5344CB8AC3E}">
        <p14:creationId xmlns:p14="http://schemas.microsoft.com/office/powerpoint/2010/main" val="278774255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p:txBody>
          <a:bodyPr/>
          <a:lstStyle/>
          <a:p>
            <a:r>
              <a:rPr lang="nl-NL" dirty="0" smtClean="0">
                <a:solidFill>
                  <a:schemeClr val="tx2">
                    <a:lumMod val="75000"/>
                  </a:schemeClr>
                </a:solidFill>
              </a:rPr>
              <a:t>How does HTTPS </a:t>
            </a:r>
            <a:r>
              <a:rPr lang="nl-NL" dirty="0" err="1" smtClean="0">
                <a:solidFill>
                  <a:schemeClr val="tx2">
                    <a:lumMod val="75000"/>
                  </a:schemeClr>
                </a:solidFill>
              </a:rPr>
              <a:t>and</a:t>
            </a:r>
            <a:r>
              <a:rPr lang="nl-NL" dirty="0" smtClean="0">
                <a:solidFill>
                  <a:schemeClr val="tx2">
                    <a:lumMod val="75000"/>
                  </a:schemeClr>
                </a:solidFill>
              </a:rPr>
              <a:t> the CA </a:t>
            </a:r>
            <a:r>
              <a:rPr lang="nl-NL" dirty="0" err="1" smtClean="0">
                <a:solidFill>
                  <a:schemeClr val="tx2">
                    <a:lumMod val="75000"/>
                  </a:schemeClr>
                </a:solidFill>
              </a:rPr>
              <a:t>ecosystem</a:t>
            </a:r>
            <a:r>
              <a:rPr lang="nl-NL" dirty="0" smtClean="0">
                <a:solidFill>
                  <a:schemeClr val="tx2">
                    <a:lumMod val="75000"/>
                  </a:schemeClr>
                </a:solidFill>
              </a:rPr>
              <a:t> fit </a:t>
            </a:r>
            <a:r>
              <a:rPr lang="nl-NL" dirty="0" err="1" smtClean="0">
                <a:solidFill>
                  <a:schemeClr val="tx2">
                    <a:lumMod val="75000"/>
                  </a:schemeClr>
                </a:solidFill>
              </a:rPr>
              <a:t>into</a:t>
            </a:r>
            <a:r>
              <a:rPr lang="nl-NL" dirty="0" smtClean="0">
                <a:solidFill>
                  <a:schemeClr val="tx2">
                    <a:lumMod val="75000"/>
                  </a:schemeClr>
                </a:solidFill>
              </a:rPr>
              <a:t> </a:t>
            </a:r>
            <a:r>
              <a:rPr lang="nl-NL" dirty="0" err="1" smtClean="0">
                <a:solidFill>
                  <a:schemeClr val="tx2">
                    <a:lumMod val="75000"/>
                  </a:schemeClr>
                </a:solidFill>
              </a:rPr>
              <a:t>our</a:t>
            </a:r>
            <a:r>
              <a:rPr lang="nl-NL" dirty="0" smtClean="0">
                <a:solidFill>
                  <a:schemeClr val="tx2">
                    <a:lumMod val="75000"/>
                  </a:schemeClr>
                </a:solidFill>
              </a:rPr>
              <a:t> </a:t>
            </a:r>
            <a:r>
              <a:rPr lang="nl-NL" dirty="0" err="1" smtClean="0">
                <a:solidFill>
                  <a:schemeClr val="tx2">
                    <a:lumMod val="75000"/>
                  </a:schemeClr>
                </a:solidFill>
              </a:rPr>
              <a:t>daily</a:t>
            </a:r>
            <a:r>
              <a:rPr lang="nl-NL" dirty="0" smtClean="0">
                <a:solidFill>
                  <a:schemeClr val="tx2">
                    <a:lumMod val="75000"/>
                  </a:schemeClr>
                </a:solidFill>
              </a:rPr>
              <a:t> </a:t>
            </a:r>
            <a:r>
              <a:rPr lang="nl-NL" dirty="0" err="1" smtClean="0">
                <a:solidFill>
                  <a:schemeClr val="tx2">
                    <a:lumMod val="75000"/>
                  </a:schemeClr>
                </a:solidFill>
              </a:rPr>
              <a:t>lives</a:t>
            </a:r>
            <a:r>
              <a:rPr lang="nl-NL" dirty="0" smtClean="0">
                <a:solidFill>
                  <a:schemeClr val="tx2">
                    <a:lumMod val="75000"/>
                  </a:schemeClr>
                </a:solidFill>
              </a:rPr>
              <a:t>?</a:t>
            </a:r>
            <a:endParaRPr lang="nl-NL" dirty="0">
              <a:solidFill>
                <a:schemeClr val="tx2">
                  <a:lumMod val="75000"/>
                </a:schemeClr>
              </a:solidFill>
            </a:endParaRPr>
          </a:p>
        </p:txBody>
      </p:sp>
      <p:sp>
        <p:nvSpPr>
          <p:cNvPr id="5" name="Title 4"/>
          <p:cNvSpPr>
            <a:spLocks noGrp="1"/>
          </p:cNvSpPr>
          <p:nvPr>
            <p:ph type="title"/>
          </p:nvPr>
        </p:nvSpPr>
        <p:spPr/>
        <p:txBody>
          <a:bodyPr/>
          <a:lstStyle/>
          <a:p>
            <a:r>
              <a:rPr lang="en-US" dirty="0" smtClean="0"/>
              <a:t>HTTPS and TLS</a:t>
            </a:r>
            <a:endParaRPr lang="nl-NL" dirty="0"/>
          </a:p>
        </p:txBody>
      </p:sp>
      <p:sp>
        <p:nvSpPr>
          <p:cNvPr id="6" name="TextBox 5"/>
          <p:cNvSpPr txBox="1"/>
          <p:nvPr/>
        </p:nvSpPr>
        <p:spPr>
          <a:xfrm>
            <a:off x="6288138" y="4980911"/>
            <a:ext cx="184666" cy="369332"/>
          </a:xfrm>
          <a:prstGeom prst="rect">
            <a:avLst/>
          </a:prstGeom>
          <a:noFill/>
        </p:spPr>
        <p:txBody>
          <a:bodyPr wrap="none" rtlCol="0">
            <a:spAutoFit/>
          </a:bodyPr>
          <a:lstStyle/>
          <a:p>
            <a:r>
              <a:rPr lang="en-US" dirty="0" smtClean="0"/>
              <a:t>	</a:t>
            </a:r>
            <a:endParaRPr lang="en-US" dirty="0"/>
          </a:p>
        </p:txBody>
      </p:sp>
      <p:sp>
        <p:nvSpPr>
          <p:cNvPr id="9" name="Text Placeholder 6"/>
          <p:cNvSpPr txBox="1">
            <a:spLocks/>
          </p:cNvSpPr>
          <p:nvPr/>
        </p:nvSpPr>
        <p:spPr>
          <a:xfrm>
            <a:off x="395536" y="1628800"/>
            <a:ext cx="8424936" cy="4680520"/>
          </a:xfrm>
          <a:prstGeom prst="rect">
            <a:avLst/>
          </a:prstGeom>
        </p:spPr>
        <p:txBody>
          <a:bodyPr>
            <a:normAutofit/>
          </a:bodyPr>
          <a:lst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2" indent="-285750">
              <a:lnSpc>
                <a:spcPct val="100000"/>
              </a:lnSpc>
            </a:pPr>
            <a:r>
              <a:rPr lang="en-US" sz="2200" dirty="0" smtClean="0">
                <a:solidFill>
                  <a:schemeClr val="tx1"/>
                </a:solidFill>
              </a:rPr>
              <a:t>Nearly all secure web communication relies on HTTPS</a:t>
            </a:r>
          </a:p>
          <a:p>
            <a:pPr marL="285750" lvl="2" indent="-285750">
              <a:lnSpc>
                <a:spcPct val="100000"/>
              </a:lnSpc>
            </a:pPr>
            <a:r>
              <a:rPr lang="en-US" sz="2200" dirty="0">
                <a:solidFill>
                  <a:schemeClr val="tx1"/>
                </a:solidFill>
              </a:rPr>
              <a:t>	 </a:t>
            </a:r>
            <a:r>
              <a:rPr lang="en-US" sz="2200" dirty="0" smtClean="0">
                <a:solidFill>
                  <a:schemeClr val="tx1"/>
                </a:solidFill>
              </a:rPr>
              <a:t> - online banking, e-mail, e-commerce transactions, etc.</a:t>
            </a:r>
          </a:p>
          <a:p>
            <a:pPr marL="285750" lvl="2" indent="-285750"/>
            <a:endParaRPr lang="en-US" sz="1000" dirty="0">
              <a:solidFill>
                <a:schemeClr val="tx1"/>
              </a:solidFill>
            </a:endParaRPr>
          </a:p>
          <a:p>
            <a:pPr marL="285750" lvl="2" indent="-285750"/>
            <a:r>
              <a:rPr lang="en-US" sz="2200" dirty="0" smtClean="0">
                <a:solidFill>
                  <a:schemeClr val="tx1"/>
                </a:solidFill>
              </a:rPr>
              <a:t>HTTPS provides confidentiality, integrity, and authentication</a:t>
            </a:r>
          </a:p>
          <a:p>
            <a:pPr marL="285750" lvl="2" indent="-285750"/>
            <a:endParaRPr lang="en-US" sz="1000" dirty="0" smtClean="0">
              <a:solidFill>
                <a:schemeClr val="tx1"/>
              </a:solidFill>
            </a:endParaRPr>
          </a:p>
          <a:p>
            <a:pPr marL="285750" lvl="2" indent="-285750">
              <a:lnSpc>
                <a:spcPct val="110000"/>
              </a:lnSpc>
            </a:pPr>
            <a:r>
              <a:rPr lang="en-US" sz="2200" dirty="0" smtClean="0">
                <a:solidFill>
                  <a:schemeClr val="tx1"/>
                </a:solidFill>
              </a:rPr>
              <a:t>HTTPS is dependent on a supporting PKI – thousands of certificate authoritie</a:t>
            </a:r>
            <a:r>
              <a:rPr lang="en-US" sz="2200" dirty="0">
                <a:solidFill>
                  <a:schemeClr val="tx1"/>
                </a:solidFill>
              </a:rPr>
              <a:t>s</a:t>
            </a:r>
            <a:r>
              <a:rPr lang="en-US" sz="2200" dirty="0" smtClean="0">
                <a:solidFill>
                  <a:schemeClr val="tx1"/>
                </a:solidFill>
              </a:rPr>
              <a:t> we rely on to vouch for sites’ identities</a:t>
            </a:r>
          </a:p>
          <a:p>
            <a:pPr marL="285750" lvl="2" indent="-285750">
              <a:lnSpc>
                <a:spcPct val="110000"/>
              </a:lnSpc>
            </a:pPr>
            <a:endParaRPr lang="en-US" sz="1000" dirty="0" smtClean="0">
              <a:solidFill>
                <a:schemeClr val="tx1"/>
              </a:solidFill>
            </a:endParaRPr>
          </a:p>
          <a:p>
            <a:pPr marL="285750" lvl="2" indent="-285750">
              <a:lnSpc>
                <a:spcPct val="110000"/>
              </a:lnSpc>
            </a:pPr>
            <a:r>
              <a:rPr lang="en-US" sz="2200" dirty="0" smtClean="0">
                <a:solidFill>
                  <a:schemeClr val="tx1"/>
                </a:solidFill>
              </a:rPr>
              <a:t>The supporting PKI is opaque – we blindly rely on these CAs</a:t>
            </a:r>
            <a:endParaRPr lang="en-US" sz="2200" dirty="0">
              <a:solidFill>
                <a:schemeClr val="tx1"/>
              </a:solidFill>
            </a:endParaRPr>
          </a:p>
          <a:p>
            <a:pPr marL="285750" lvl="2" indent="-285750">
              <a:lnSpc>
                <a:spcPct val="110000"/>
              </a:lnSpc>
            </a:pPr>
            <a:endParaRPr lang="en-US" sz="1000" dirty="0">
              <a:solidFill>
                <a:schemeClr val="tx1"/>
              </a:solidFill>
            </a:endParaRPr>
          </a:p>
          <a:p>
            <a:pPr marL="285750" lvl="2" indent="-285750">
              <a:lnSpc>
                <a:spcPct val="110000"/>
              </a:lnSpc>
            </a:pPr>
            <a:r>
              <a:rPr lang="en-US" sz="2200" dirty="0" smtClean="0">
                <a:solidFill>
                  <a:schemeClr val="tx1"/>
                </a:solidFill>
              </a:rPr>
              <a:t>There has been much previous work including including the EFF’s SSL Observatory, </a:t>
            </a:r>
            <a:r>
              <a:rPr lang="en-US" sz="2200" dirty="0" err="1" smtClean="0">
                <a:solidFill>
                  <a:schemeClr val="tx1"/>
                </a:solidFill>
              </a:rPr>
              <a:t>Holz</a:t>
            </a:r>
            <a:r>
              <a:rPr lang="en-US" sz="2200" dirty="0" smtClean="0">
                <a:solidFill>
                  <a:schemeClr val="tx1"/>
                </a:solidFill>
              </a:rPr>
              <a:t> et al. at IMC, and </a:t>
            </a:r>
            <a:r>
              <a:rPr lang="en-US" sz="2200" dirty="0" err="1" smtClean="0">
                <a:solidFill>
                  <a:schemeClr val="tx1"/>
                </a:solidFill>
              </a:rPr>
              <a:t>Akhawe</a:t>
            </a:r>
            <a:r>
              <a:rPr lang="en-US" sz="2200" dirty="0" smtClean="0">
                <a:solidFill>
                  <a:schemeClr val="tx1"/>
                </a:solidFill>
              </a:rPr>
              <a:t> et al. at WWW</a:t>
            </a:r>
          </a:p>
        </p:txBody>
      </p:sp>
    </p:spTree>
    <p:extLst>
      <p:ext uri="{BB962C8B-B14F-4D97-AF65-F5344CB8AC3E}">
        <p14:creationId xmlns:p14="http://schemas.microsoft.com/office/powerpoint/2010/main" val="170320822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the Lack of Oversight</a:t>
            </a:r>
            <a:endParaRPr lang="en-US" dirty="0"/>
          </a:p>
        </p:txBody>
      </p:sp>
      <p:sp>
        <p:nvSpPr>
          <p:cNvPr id="9" name="Text Placeholder 8"/>
          <p:cNvSpPr>
            <a:spLocks noGrp="1"/>
          </p:cNvSpPr>
          <p:nvPr>
            <p:ph type="body" sz="quarter" idx="23"/>
          </p:nvPr>
        </p:nvSpPr>
        <p:spPr>
          <a:xfrm>
            <a:off x="251520" y="908720"/>
            <a:ext cx="8066088" cy="432048"/>
          </a:xfrm>
        </p:spPr>
        <p:txBody>
          <a:bodyPr/>
          <a:lstStyle/>
          <a:p>
            <a:r>
              <a:rPr lang="en-US" dirty="0" smtClean="0"/>
              <a:t>What is the real world impact of these observations? </a:t>
            </a:r>
            <a:endParaRPr lang="en-US" dirty="0"/>
          </a:p>
        </p:txBody>
      </p:sp>
      <p:sp>
        <p:nvSpPr>
          <p:cNvPr id="4" name="Text Placeholder 6"/>
          <p:cNvSpPr txBox="1">
            <a:spLocks/>
          </p:cNvSpPr>
          <p:nvPr/>
        </p:nvSpPr>
        <p:spPr>
          <a:xfrm>
            <a:off x="323528" y="1484784"/>
            <a:ext cx="8424936" cy="4392488"/>
          </a:xfrm>
          <a:prstGeom prst="rect">
            <a:avLst/>
          </a:prstGeom>
        </p:spPr>
        <p:txBody>
          <a:bodyPr>
            <a:normAutofit/>
          </a:bodyPr>
          <a:lst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2" indent="-285750"/>
            <a:endParaRPr lang="en-US" sz="2200" dirty="0">
              <a:solidFill>
                <a:schemeClr val="tx1"/>
              </a:solidFill>
            </a:endParaRPr>
          </a:p>
        </p:txBody>
      </p:sp>
      <p:sp>
        <p:nvSpPr>
          <p:cNvPr id="5" name="Text Placeholder 6"/>
          <p:cNvSpPr txBox="1">
            <a:spLocks/>
          </p:cNvSpPr>
          <p:nvPr/>
        </p:nvSpPr>
        <p:spPr>
          <a:xfrm>
            <a:off x="323528" y="1484784"/>
            <a:ext cx="8424936" cy="4680520"/>
          </a:xfrm>
          <a:prstGeom prst="rect">
            <a:avLst/>
          </a:prstGeom>
        </p:spPr>
        <p:txBody>
          <a:bodyPr>
            <a:normAutofit/>
          </a:bodyPr>
          <a:lst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en-US" sz="2200" dirty="0" smtClean="0">
                <a:solidFill>
                  <a:schemeClr val="tx1"/>
                </a:solidFill>
              </a:rPr>
              <a:t>We are making errors on a day-to-day basis</a:t>
            </a:r>
          </a:p>
          <a:p>
            <a:pPr lvl="2"/>
            <a:endParaRPr lang="en-US" sz="1000" dirty="0">
              <a:solidFill>
                <a:schemeClr val="tx1"/>
              </a:solidFill>
            </a:endParaRPr>
          </a:p>
          <a:p>
            <a:pPr lvl="2"/>
            <a:r>
              <a:rPr lang="en-US" sz="2200" dirty="0" smtClean="0">
                <a:solidFill>
                  <a:schemeClr val="tx1"/>
                </a:solidFill>
              </a:rPr>
              <a:t>There’s has been an impact to ignoring our community’s guidelines such as </a:t>
            </a:r>
            <a:r>
              <a:rPr lang="en-US" sz="2200" i="1" dirty="0" smtClean="0">
                <a:solidFill>
                  <a:schemeClr val="tx1"/>
                </a:solidFill>
              </a:rPr>
              <a:t>least privilege</a:t>
            </a:r>
            <a:r>
              <a:rPr lang="en-US" sz="2200" dirty="0" smtClean="0">
                <a:solidFill>
                  <a:schemeClr val="tx1"/>
                </a:solidFill>
              </a:rPr>
              <a:t> and </a:t>
            </a:r>
            <a:r>
              <a:rPr lang="en-US" sz="2200" i="1" dirty="0" smtClean="0">
                <a:solidFill>
                  <a:schemeClr val="tx1"/>
                </a:solidFill>
              </a:rPr>
              <a:t>defense in depth</a:t>
            </a:r>
          </a:p>
          <a:p>
            <a:pPr lvl="2"/>
            <a:endParaRPr lang="en-US" sz="1500" dirty="0">
              <a:solidFill>
                <a:schemeClr val="tx1"/>
              </a:solidFill>
            </a:endParaRPr>
          </a:p>
          <a:p>
            <a:pPr lvl="2"/>
            <a:r>
              <a:rPr lang="en-US" sz="2200" b="1" dirty="0" smtClean="0">
                <a:solidFill>
                  <a:schemeClr val="tx1"/>
                </a:solidFill>
              </a:rPr>
              <a:t>Case 1:</a:t>
            </a:r>
            <a:r>
              <a:rPr lang="en-US" sz="2200" dirty="0" smtClean="0">
                <a:solidFill>
                  <a:schemeClr val="tx1"/>
                </a:solidFill>
              </a:rPr>
              <a:t> A </a:t>
            </a:r>
            <a:r>
              <a:rPr lang="en-US" sz="2200" dirty="0" err="1" smtClean="0">
                <a:solidFill>
                  <a:schemeClr val="tx1"/>
                </a:solidFill>
              </a:rPr>
              <a:t>mis</a:t>
            </a:r>
            <a:r>
              <a:rPr lang="en-US" sz="2200" dirty="0" smtClean="0">
                <a:solidFill>
                  <a:schemeClr val="tx1"/>
                </a:solidFill>
              </a:rPr>
              <a:t>-issued CA certificate issued by </a:t>
            </a:r>
            <a:r>
              <a:rPr lang="en-US" sz="2200" dirty="0" err="1" smtClean="0">
                <a:solidFill>
                  <a:schemeClr val="tx1"/>
                </a:solidFill>
              </a:rPr>
              <a:t>Turktrust</a:t>
            </a:r>
            <a:r>
              <a:rPr lang="en-US" sz="2200" dirty="0" smtClean="0">
                <a:solidFill>
                  <a:schemeClr val="tx1"/>
                </a:solidFill>
              </a:rPr>
              <a:t> to a transit authority that was revoked after signing for *.</a:t>
            </a:r>
            <a:r>
              <a:rPr lang="en-US" sz="2200" dirty="0" err="1" smtClean="0">
                <a:solidFill>
                  <a:schemeClr val="tx1"/>
                </a:solidFill>
              </a:rPr>
              <a:t>google.com</a:t>
            </a:r>
            <a:endParaRPr lang="en-US" sz="2200" dirty="0" smtClean="0">
              <a:solidFill>
                <a:schemeClr val="tx1"/>
              </a:solidFill>
            </a:endParaRPr>
          </a:p>
          <a:p>
            <a:pPr lvl="2"/>
            <a:endParaRPr lang="en-US" sz="1000" dirty="0">
              <a:solidFill>
                <a:schemeClr val="tx1"/>
              </a:solidFill>
            </a:endParaRPr>
          </a:p>
          <a:p>
            <a:pPr lvl="2"/>
            <a:r>
              <a:rPr lang="en-US" sz="2200" b="1" dirty="0" smtClean="0">
                <a:solidFill>
                  <a:schemeClr val="tx1"/>
                </a:solidFill>
              </a:rPr>
              <a:t>Case 2: </a:t>
            </a:r>
            <a:r>
              <a:rPr lang="en-US" sz="2200" dirty="0" smtClean="0">
                <a:solidFill>
                  <a:schemeClr val="tx1"/>
                </a:solidFill>
              </a:rPr>
              <a:t>South Korea </a:t>
            </a:r>
            <a:r>
              <a:rPr lang="en-US" sz="2200" dirty="0" err="1" smtClean="0">
                <a:solidFill>
                  <a:schemeClr val="tx1"/>
                </a:solidFill>
              </a:rPr>
              <a:t>misissued</a:t>
            </a:r>
            <a:r>
              <a:rPr lang="en-US" sz="2200" dirty="0" smtClean="0">
                <a:solidFill>
                  <a:schemeClr val="tx1"/>
                </a:solidFill>
              </a:rPr>
              <a:t> 1,400 CA certificates that were prevented from causing harm by a root length constraint  </a:t>
            </a:r>
            <a:endParaRPr lang="en-US" sz="2200" dirty="0">
              <a:solidFill>
                <a:schemeClr val="tx1"/>
              </a:solidFill>
            </a:endParaRPr>
          </a:p>
        </p:txBody>
      </p:sp>
    </p:spTree>
    <p:extLst>
      <p:ext uri="{BB962C8B-B14F-4D97-AF65-F5344CB8AC3E}">
        <p14:creationId xmlns:p14="http://schemas.microsoft.com/office/powerpoint/2010/main" val="97836963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Talk Outline</a:t>
            </a:r>
            <a:endParaRPr lang="nl-NL" dirty="0"/>
          </a:p>
        </p:txBody>
      </p:sp>
      <p:sp>
        <p:nvSpPr>
          <p:cNvPr id="6" name="TextBox 5"/>
          <p:cNvSpPr txBox="1"/>
          <p:nvPr/>
        </p:nvSpPr>
        <p:spPr>
          <a:xfrm>
            <a:off x="6288138" y="4980911"/>
            <a:ext cx="184666" cy="369332"/>
          </a:xfrm>
          <a:prstGeom prst="rect">
            <a:avLst/>
          </a:prstGeom>
          <a:noFill/>
        </p:spPr>
        <p:txBody>
          <a:bodyPr wrap="none" rtlCol="0">
            <a:spAutoFit/>
          </a:bodyPr>
          <a:lstStyle/>
          <a:p>
            <a:r>
              <a:rPr lang="en-US" dirty="0" smtClean="0"/>
              <a:t>	</a:t>
            </a:r>
            <a:endParaRPr lang="en-US" dirty="0"/>
          </a:p>
        </p:txBody>
      </p:sp>
      <p:sp>
        <p:nvSpPr>
          <p:cNvPr id="9" name="Text Placeholder 6"/>
          <p:cNvSpPr txBox="1">
            <a:spLocks/>
          </p:cNvSpPr>
          <p:nvPr/>
        </p:nvSpPr>
        <p:spPr>
          <a:xfrm>
            <a:off x="395536" y="1628800"/>
            <a:ext cx="8424936" cy="4680520"/>
          </a:xfrm>
          <a:prstGeom prst="rect">
            <a:avLst/>
          </a:prstGeom>
        </p:spPr>
        <p:txBody>
          <a:bodyPr>
            <a:normAutofit/>
          </a:bodyPr>
          <a:lst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2" indent="-457200">
              <a:lnSpc>
                <a:spcPct val="100000"/>
              </a:lnSpc>
              <a:buFont typeface="Arial" pitchFamily="34" charset="0"/>
              <a:buAutoNum type="arabicPeriod"/>
            </a:pPr>
            <a:r>
              <a:rPr lang="en-US" sz="2800" dirty="0">
                <a:solidFill>
                  <a:schemeClr val="tx1"/>
                </a:solidFill>
              </a:rPr>
              <a:t>HTTPS </a:t>
            </a:r>
            <a:r>
              <a:rPr lang="en-US" sz="2800" dirty="0" smtClean="0">
                <a:solidFill>
                  <a:schemeClr val="tx1"/>
                </a:solidFill>
              </a:rPr>
              <a:t>Background</a:t>
            </a:r>
            <a:endParaRPr lang="en-US" sz="1400" dirty="0">
              <a:solidFill>
                <a:schemeClr val="tx1"/>
              </a:solidFill>
            </a:endParaRPr>
          </a:p>
          <a:p>
            <a:pPr lvl="2">
              <a:lnSpc>
                <a:spcPct val="100000"/>
              </a:lnSpc>
            </a:pPr>
            <a:endParaRPr lang="en-US" sz="1500" dirty="0" smtClean="0">
              <a:solidFill>
                <a:schemeClr val="tx1"/>
              </a:solidFill>
            </a:endParaRPr>
          </a:p>
          <a:p>
            <a:pPr marL="457200" lvl="2" indent="-457200">
              <a:lnSpc>
                <a:spcPct val="100000"/>
              </a:lnSpc>
              <a:buAutoNum type="arabicPeriod"/>
            </a:pPr>
            <a:r>
              <a:rPr lang="en-US" sz="2800" dirty="0" smtClean="0">
                <a:solidFill>
                  <a:schemeClr val="tx1"/>
                </a:solidFill>
              </a:rPr>
              <a:t>Data Collection Methodology</a:t>
            </a:r>
          </a:p>
          <a:p>
            <a:pPr lvl="2">
              <a:lnSpc>
                <a:spcPct val="100000"/>
              </a:lnSpc>
            </a:pPr>
            <a:endParaRPr lang="en-US" sz="1500" dirty="0" smtClean="0">
              <a:solidFill>
                <a:schemeClr val="tx1"/>
              </a:solidFill>
            </a:endParaRPr>
          </a:p>
          <a:p>
            <a:pPr marL="457200" lvl="2" indent="-457200">
              <a:lnSpc>
                <a:spcPct val="100000"/>
              </a:lnSpc>
              <a:buAutoNum type="arabicPeriod"/>
            </a:pPr>
            <a:r>
              <a:rPr lang="en-US" sz="2800" dirty="0" smtClean="0">
                <a:solidFill>
                  <a:schemeClr val="tx1"/>
                </a:solidFill>
              </a:rPr>
              <a:t>Identifying Trusted Authorities</a:t>
            </a:r>
          </a:p>
          <a:p>
            <a:pPr lvl="2">
              <a:lnSpc>
                <a:spcPct val="100000"/>
              </a:lnSpc>
            </a:pPr>
            <a:endParaRPr lang="en-US" sz="1500" dirty="0" smtClean="0">
              <a:solidFill>
                <a:schemeClr val="tx1"/>
              </a:solidFill>
            </a:endParaRPr>
          </a:p>
          <a:p>
            <a:pPr marL="457200" lvl="2" indent="-457200">
              <a:lnSpc>
                <a:spcPct val="100000"/>
              </a:lnSpc>
              <a:buAutoNum type="arabicPeriod"/>
            </a:pPr>
            <a:r>
              <a:rPr lang="en-US" sz="2800" dirty="0" smtClean="0">
                <a:solidFill>
                  <a:schemeClr val="tx1"/>
                </a:solidFill>
              </a:rPr>
              <a:t>Worrisome Trends and Observations </a:t>
            </a:r>
          </a:p>
          <a:p>
            <a:pPr marL="457200" lvl="2" indent="-457200">
              <a:lnSpc>
                <a:spcPct val="100000"/>
              </a:lnSpc>
              <a:buAutoNum type="arabicPeriod"/>
            </a:pPr>
            <a:endParaRPr lang="en-US" sz="1500" b="1" dirty="0" smtClean="0">
              <a:solidFill>
                <a:schemeClr val="tx2">
                  <a:lumMod val="75000"/>
                </a:schemeClr>
              </a:solidFill>
            </a:endParaRPr>
          </a:p>
          <a:p>
            <a:pPr marL="457200" lvl="2" indent="-457200">
              <a:lnSpc>
                <a:spcPct val="100000"/>
              </a:lnSpc>
              <a:buAutoNum type="arabicPeriod"/>
            </a:pPr>
            <a:r>
              <a:rPr lang="en-US" sz="2800" b="1" dirty="0" smtClean="0">
                <a:solidFill>
                  <a:schemeClr val="tx2">
                    <a:lumMod val="75000"/>
                  </a:schemeClr>
                </a:solidFill>
              </a:rPr>
              <a:t>How can we make the HTTPS </a:t>
            </a:r>
            <a:br>
              <a:rPr lang="en-US" sz="2800" b="1" dirty="0" smtClean="0">
                <a:solidFill>
                  <a:schemeClr val="tx2">
                    <a:lumMod val="75000"/>
                  </a:schemeClr>
                </a:solidFill>
              </a:rPr>
            </a:br>
            <a:r>
              <a:rPr lang="en-US" sz="2800" b="1" dirty="0" smtClean="0">
                <a:solidFill>
                  <a:schemeClr val="tx2">
                    <a:lumMod val="75000"/>
                  </a:schemeClr>
                </a:solidFill>
              </a:rPr>
              <a:t>ecosystem more secure?</a:t>
            </a:r>
          </a:p>
          <a:p>
            <a:pPr marL="457200" lvl="2" indent="-457200">
              <a:lnSpc>
                <a:spcPct val="100000"/>
              </a:lnSpc>
              <a:buAutoNum type="arabicPeriod"/>
            </a:pPr>
            <a:endParaRPr lang="en-US" sz="2800" dirty="0">
              <a:solidFill>
                <a:schemeClr val="tx1"/>
              </a:solidFill>
            </a:endParaRPr>
          </a:p>
        </p:txBody>
      </p:sp>
      <p:sp>
        <p:nvSpPr>
          <p:cNvPr id="2" name="Text Placeholder 1"/>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18682242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Forward</a:t>
            </a:r>
            <a:endParaRPr lang="en-US" dirty="0"/>
          </a:p>
        </p:txBody>
      </p:sp>
      <p:sp>
        <p:nvSpPr>
          <p:cNvPr id="9" name="Text Placeholder 8"/>
          <p:cNvSpPr>
            <a:spLocks noGrp="1"/>
          </p:cNvSpPr>
          <p:nvPr>
            <p:ph type="body" sz="quarter" idx="23"/>
          </p:nvPr>
        </p:nvSpPr>
        <p:spPr/>
        <p:txBody>
          <a:bodyPr/>
          <a:lstStyle/>
          <a:p>
            <a:r>
              <a:rPr lang="en-US" dirty="0" smtClean="0"/>
              <a:t>How do we make the HTTPS Ecosystem more secure?</a:t>
            </a:r>
            <a:endParaRPr lang="en-US" dirty="0"/>
          </a:p>
        </p:txBody>
      </p:sp>
      <p:sp>
        <p:nvSpPr>
          <p:cNvPr id="4" name="Text Placeholder 6"/>
          <p:cNvSpPr txBox="1">
            <a:spLocks/>
          </p:cNvSpPr>
          <p:nvPr/>
        </p:nvSpPr>
        <p:spPr>
          <a:xfrm>
            <a:off x="323528" y="1484784"/>
            <a:ext cx="8280920" cy="4752528"/>
          </a:xfrm>
          <a:prstGeom prst="rect">
            <a:avLst/>
          </a:prstGeom>
        </p:spPr>
        <p:txBody>
          <a:bodyPr>
            <a:normAutofit/>
          </a:bodyPr>
          <a:lst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en-US" sz="2200" dirty="0" smtClean="0">
                <a:solidFill>
                  <a:schemeClr val="tx1"/>
                </a:solidFill>
              </a:rPr>
              <a:t>A lack of oversight has led to an unmaintainable ecosystem</a:t>
            </a:r>
          </a:p>
          <a:p>
            <a:pPr lvl="2"/>
            <a:r>
              <a:rPr lang="en-US" sz="2200" dirty="0" smtClean="0">
                <a:solidFill>
                  <a:schemeClr val="tx1"/>
                </a:solidFill>
              </a:rPr>
              <a:t>     -  We need to consider ideas such as </a:t>
            </a:r>
            <a:r>
              <a:rPr lang="en-US" sz="2200" i="1" dirty="0" smtClean="0">
                <a:solidFill>
                  <a:schemeClr val="tx1"/>
                </a:solidFill>
              </a:rPr>
              <a:t>Certificate </a:t>
            </a:r>
            <a:r>
              <a:rPr lang="en-US" sz="2200" i="1" dirty="0">
                <a:solidFill>
                  <a:schemeClr val="tx1"/>
                </a:solidFill>
              </a:rPr>
              <a:t>T</a:t>
            </a:r>
            <a:r>
              <a:rPr lang="en-US" sz="2200" i="1" dirty="0" smtClean="0">
                <a:solidFill>
                  <a:schemeClr val="tx1"/>
                </a:solidFill>
              </a:rPr>
              <a:t>ransparency</a:t>
            </a:r>
          </a:p>
          <a:p>
            <a:pPr lvl="2"/>
            <a:endParaRPr lang="en-US" sz="1200" dirty="0">
              <a:solidFill>
                <a:schemeClr val="tx1"/>
              </a:solidFill>
            </a:endParaRPr>
          </a:p>
          <a:p>
            <a:pPr lvl="2"/>
            <a:r>
              <a:rPr lang="en-US" sz="2200" dirty="0" smtClean="0">
                <a:solidFill>
                  <a:schemeClr val="tx1"/>
                </a:solidFill>
              </a:rPr>
              <a:t>Groups such as the CA/B Forum are on the right track, but are toothless and even their members are ignoring their policies</a:t>
            </a:r>
          </a:p>
          <a:p>
            <a:pPr lvl="2"/>
            <a:endParaRPr lang="en-US" sz="1200" dirty="0" smtClean="0">
              <a:solidFill>
                <a:schemeClr val="tx1"/>
              </a:solidFill>
            </a:endParaRPr>
          </a:p>
          <a:p>
            <a:pPr lvl="2"/>
            <a:r>
              <a:rPr lang="en-US" sz="2200" dirty="0" smtClean="0">
                <a:solidFill>
                  <a:schemeClr val="tx1"/>
                </a:solidFill>
              </a:rPr>
              <a:t>We need web browsers to coordinate and demand change</a:t>
            </a:r>
          </a:p>
          <a:p>
            <a:pPr lvl="2"/>
            <a:endParaRPr lang="en-US" sz="1200" dirty="0">
              <a:solidFill>
                <a:schemeClr val="tx1"/>
              </a:solidFill>
            </a:endParaRPr>
          </a:p>
          <a:p>
            <a:pPr lvl="2"/>
            <a:r>
              <a:rPr lang="en-US" sz="2200" dirty="0" smtClean="0">
                <a:solidFill>
                  <a:schemeClr val="tx1"/>
                </a:solidFill>
              </a:rPr>
              <a:t>A lot of recent work on bugs in TLS implementations, but also important to consider how we help users to move to HTTTPS</a:t>
            </a:r>
          </a:p>
          <a:p>
            <a:pPr lvl="2"/>
            <a:endParaRPr lang="en-US" sz="2200" dirty="0">
              <a:solidFill>
                <a:schemeClr val="tx1"/>
              </a:solidFill>
            </a:endParaRPr>
          </a:p>
          <a:p>
            <a:pPr lvl="2"/>
            <a:endParaRPr lang="en-US" sz="2000" dirty="0">
              <a:solidFill>
                <a:schemeClr val="tx1"/>
              </a:solidFill>
            </a:endParaRPr>
          </a:p>
        </p:txBody>
      </p:sp>
    </p:spTree>
    <p:extLst>
      <p:ext uri="{BB962C8B-B14F-4D97-AF65-F5344CB8AC3E}">
        <p14:creationId xmlns:p14="http://schemas.microsoft.com/office/powerpoint/2010/main" val="199701590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9" name="Text Placeholder 8"/>
          <p:cNvSpPr>
            <a:spLocks noGrp="1"/>
          </p:cNvSpPr>
          <p:nvPr>
            <p:ph type="body" sz="quarter" idx="23"/>
          </p:nvPr>
        </p:nvSpPr>
        <p:spPr/>
        <p:txBody>
          <a:bodyPr/>
          <a:lstStyle/>
          <a:p>
            <a:endParaRPr lang="en-US" dirty="0"/>
          </a:p>
        </p:txBody>
      </p:sp>
      <p:sp>
        <p:nvSpPr>
          <p:cNvPr id="4" name="Text Placeholder 6"/>
          <p:cNvSpPr txBox="1">
            <a:spLocks/>
          </p:cNvSpPr>
          <p:nvPr/>
        </p:nvSpPr>
        <p:spPr>
          <a:xfrm>
            <a:off x="323528" y="1196752"/>
            <a:ext cx="7992888" cy="4752528"/>
          </a:xfrm>
          <a:prstGeom prst="rect">
            <a:avLst/>
          </a:prstGeom>
        </p:spPr>
        <p:txBody>
          <a:bodyPr>
            <a:normAutofit/>
          </a:bodyPr>
          <a:lst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r>
              <a:rPr lang="en-US" sz="2200" dirty="0" smtClean="0">
                <a:solidFill>
                  <a:schemeClr val="tx1"/>
                </a:solidFill>
              </a:rPr>
              <a:t>Analyzed HTTPS Ecosystem by performing regular comprehensive scans of the IPv4 address space</a:t>
            </a:r>
          </a:p>
          <a:p>
            <a:pPr lvl="2"/>
            <a:endParaRPr lang="en-US" sz="1000" dirty="0" smtClean="0">
              <a:solidFill>
                <a:schemeClr val="tx1"/>
              </a:solidFill>
            </a:endParaRPr>
          </a:p>
          <a:p>
            <a:pPr lvl="2"/>
            <a:r>
              <a:rPr lang="en-US" sz="2200" dirty="0" smtClean="0">
                <a:solidFill>
                  <a:schemeClr val="tx1"/>
                </a:solidFill>
              </a:rPr>
              <a:t>Identified CA certificates, the organizations that control </a:t>
            </a:r>
            <a:br>
              <a:rPr lang="en-US" sz="2200" dirty="0" smtClean="0">
                <a:solidFill>
                  <a:schemeClr val="tx1"/>
                </a:solidFill>
              </a:rPr>
            </a:br>
            <a:r>
              <a:rPr lang="en-US" sz="2200" dirty="0" smtClean="0">
                <a:solidFill>
                  <a:schemeClr val="tx1"/>
                </a:solidFill>
              </a:rPr>
              <a:t>a CA certificate, and how they gained these rights</a:t>
            </a:r>
          </a:p>
          <a:p>
            <a:pPr lvl="2"/>
            <a:endParaRPr lang="en-US" sz="1000" dirty="0">
              <a:solidFill>
                <a:schemeClr val="tx1"/>
              </a:solidFill>
            </a:endParaRPr>
          </a:p>
          <a:p>
            <a:pPr lvl="2"/>
            <a:r>
              <a:rPr lang="en-US" sz="2200" dirty="0" smtClean="0">
                <a:solidFill>
                  <a:schemeClr val="tx1"/>
                </a:solidFill>
              </a:rPr>
              <a:t>Explored several of the most worrisome trends that we observed over the past year of scanning</a:t>
            </a:r>
          </a:p>
          <a:p>
            <a:pPr lvl="2"/>
            <a:endParaRPr lang="en-US" sz="1000" dirty="0">
              <a:solidFill>
                <a:schemeClr val="tx1"/>
              </a:solidFill>
            </a:endParaRPr>
          </a:p>
          <a:p>
            <a:pPr lvl="2"/>
            <a:r>
              <a:rPr lang="en-US" sz="2200" dirty="0" smtClean="0">
                <a:solidFill>
                  <a:schemeClr val="tx1"/>
                </a:solidFill>
              </a:rPr>
              <a:t>Discussed potential avenues for the security community to improve the HTTPS ecosystem moving forward </a:t>
            </a:r>
            <a:endParaRPr lang="en-US" sz="2200" dirty="0">
              <a:solidFill>
                <a:schemeClr val="tx1"/>
              </a:solidFill>
            </a:endParaRPr>
          </a:p>
        </p:txBody>
      </p:sp>
    </p:spTree>
    <p:extLst>
      <p:ext uri="{BB962C8B-B14F-4D97-AF65-F5344CB8AC3E}">
        <p14:creationId xmlns:p14="http://schemas.microsoft.com/office/powerpoint/2010/main" val="27675020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1196752"/>
            <a:ext cx="7272808" cy="720080"/>
          </a:xfrm>
        </p:spPr>
        <p:txBody>
          <a:bodyPr/>
          <a:lstStyle/>
          <a:p>
            <a:r>
              <a:rPr lang="en-US" sz="6600" dirty="0" smtClean="0">
                <a:solidFill>
                  <a:schemeClr val="tx2">
                    <a:lumMod val="75000"/>
                  </a:schemeClr>
                </a:solidFill>
              </a:rPr>
              <a:t>Questions?</a:t>
            </a:r>
            <a:endParaRPr lang="en-US" sz="6600" dirty="0">
              <a:solidFill>
                <a:schemeClr val="tx2">
                  <a:lumMod val="75000"/>
                </a:schemeClr>
              </a:solidFill>
            </a:endParaRPr>
          </a:p>
        </p:txBody>
      </p:sp>
      <p:sp>
        <p:nvSpPr>
          <p:cNvPr id="6" name="Rectangle 5"/>
          <p:cNvSpPr/>
          <p:nvPr/>
        </p:nvSpPr>
        <p:spPr>
          <a:xfrm>
            <a:off x="1115616" y="2924944"/>
            <a:ext cx="7344816" cy="2456057"/>
          </a:xfrm>
          <a:prstGeom prst="rect">
            <a:avLst/>
          </a:prstGeom>
        </p:spPr>
        <p:txBody>
          <a:bodyPr wrap="square">
            <a:spAutoFit/>
          </a:bodyPr>
          <a:lstStyle/>
          <a:p>
            <a:pPr>
              <a:lnSpc>
                <a:spcPct val="110000"/>
              </a:lnSpc>
            </a:pPr>
            <a:r>
              <a:rPr lang="en-US" sz="2400" dirty="0" smtClean="0">
                <a:solidFill>
                  <a:schemeClr val="tx2">
                    <a:lumMod val="50000"/>
                  </a:schemeClr>
                </a:solidFill>
              </a:rPr>
              <a:t>Zakir Durumeric</a:t>
            </a:r>
            <a:r>
              <a:rPr lang="en-US" sz="2400" dirty="0" smtClean="0"/>
              <a:t>, James </a:t>
            </a:r>
            <a:r>
              <a:rPr lang="en-US" sz="2400" dirty="0" err="1" smtClean="0"/>
              <a:t>Kasten</a:t>
            </a:r>
            <a:r>
              <a:rPr lang="en-US" sz="2400" dirty="0" smtClean="0"/>
              <a:t>,</a:t>
            </a:r>
          </a:p>
          <a:p>
            <a:pPr>
              <a:lnSpc>
                <a:spcPct val="110000"/>
              </a:lnSpc>
            </a:pPr>
            <a:r>
              <a:rPr lang="en-US" sz="2400" dirty="0" smtClean="0"/>
              <a:t>Michael Bailey, J. Alex </a:t>
            </a:r>
            <a:r>
              <a:rPr lang="en-US" sz="2400" dirty="0" err="1" smtClean="0"/>
              <a:t>Halderman</a:t>
            </a:r>
            <a:endParaRPr lang="en-US" sz="2400" dirty="0" smtClean="0"/>
          </a:p>
          <a:p>
            <a:pPr>
              <a:lnSpc>
                <a:spcPct val="110000"/>
              </a:lnSpc>
            </a:pPr>
            <a:endParaRPr lang="en-US" sz="2000" dirty="0"/>
          </a:p>
          <a:p>
            <a:pPr>
              <a:lnSpc>
                <a:spcPct val="110000"/>
              </a:lnSpc>
            </a:pPr>
            <a:r>
              <a:rPr lang="en-US" sz="2400" dirty="0"/>
              <a:t>University of </a:t>
            </a:r>
            <a:r>
              <a:rPr lang="en-US" sz="2400" dirty="0" smtClean="0"/>
              <a:t>Michigan</a:t>
            </a:r>
          </a:p>
          <a:p>
            <a:pPr>
              <a:lnSpc>
                <a:spcPct val="110000"/>
              </a:lnSpc>
            </a:pPr>
            <a:endParaRPr lang="en-US" sz="2000" dirty="0"/>
          </a:p>
          <a:p>
            <a:pPr>
              <a:lnSpc>
                <a:spcPct val="110000"/>
              </a:lnSpc>
            </a:pPr>
            <a:r>
              <a:rPr lang="en-US" sz="2400" dirty="0">
                <a:solidFill>
                  <a:srgbClr val="303B41"/>
                </a:solidFill>
              </a:rPr>
              <a:t>https://</a:t>
            </a:r>
            <a:r>
              <a:rPr lang="en-US" sz="2400" dirty="0" err="1" smtClean="0">
                <a:solidFill>
                  <a:srgbClr val="303B41"/>
                </a:solidFill>
              </a:rPr>
              <a:t>httpsecosystem.org</a:t>
            </a:r>
            <a:endParaRPr lang="en-US" sz="2400" dirty="0">
              <a:solidFill>
                <a:srgbClr val="303B41"/>
              </a:solidFill>
            </a:endParaRPr>
          </a:p>
        </p:txBody>
      </p:sp>
    </p:spTree>
    <p:extLst>
      <p:ext uri="{BB962C8B-B14F-4D97-AF65-F5344CB8AC3E}">
        <p14:creationId xmlns:p14="http://schemas.microsoft.com/office/powerpoint/2010/main" val="336431595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17"/>
          <p:cNvSpPr/>
          <p:nvPr/>
        </p:nvSpPr>
        <p:spPr>
          <a:xfrm>
            <a:off x="761596" y="1226261"/>
            <a:ext cx="6554524" cy="1470463"/>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lnSpc>
                <a:spcPct val="110000"/>
              </a:lnSpc>
              <a:spcBef>
                <a:spcPts val="700"/>
              </a:spcBef>
              <a:buClr>
                <a:srgbClr val="9C9C9C"/>
              </a:buClr>
              <a:buFont typeface="Helvetica"/>
              <a:defRPr sz="52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700"/>
              <a:t>The Matter of Heartbleed</a:t>
            </a:r>
          </a:p>
        </p:txBody>
      </p:sp>
      <p:sp>
        <p:nvSpPr>
          <p:cNvPr id="18" name="Shape 18"/>
          <p:cNvSpPr/>
          <p:nvPr/>
        </p:nvSpPr>
        <p:spPr>
          <a:xfrm>
            <a:off x="758332" y="2766365"/>
            <a:ext cx="7215013" cy="1110545"/>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p>
            <a:pPr lvl="0" algn="l">
              <a:lnSpc>
                <a:spcPct val="120000"/>
              </a:lnSpc>
              <a:buClr>
                <a:srgbClr val="4FA3C2"/>
              </a:buClr>
              <a:buFont typeface="Helvetica"/>
              <a:defRPr sz="1800">
                <a:uFillTx/>
              </a:defRPr>
            </a:pPr>
            <a:r>
              <a:rPr>
                <a:solidFill>
                  <a:srgbClr val="317DAA"/>
                </a:solidFill>
                <a:uFill>
                  <a:solidFill/>
                </a:uFill>
                <a:latin typeface="Gill Sans SemiBold"/>
                <a:ea typeface="Gill Sans SemiBold"/>
                <a:cs typeface="Gill Sans SemiBold"/>
                <a:sym typeface="Gill Sans SemiBold"/>
              </a:rPr>
              <a:t>Zakir Durumeric</a:t>
            </a:r>
            <a:r>
              <a:rPr i="1">
                <a:solidFill>
                  <a:srgbClr val="317DAA"/>
                </a:solidFill>
                <a:uFill>
                  <a:solidFill>
                    <a:srgbClr val="4FA3C2"/>
                  </a:solidFill>
                </a:uFill>
                <a:latin typeface="Helvetica"/>
                <a:ea typeface="Helvetica"/>
                <a:cs typeface="Helvetica"/>
                <a:sym typeface="Helvetica"/>
              </a:rPr>
              <a:t>, Frank Li, James Kasten, Johanna Amann,</a:t>
            </a:r>
            <a:br>
              <a:rPr i="1">
                <a:solidFill>
                  <a:srgbClr val="317DAA"/>
                </a:solidFill>
                <a:uFill>
                  <a:solidFill>
                    <a:srgbClr val="4FA3C2"/>
                  </a:solidFill>
                </a:uFill>
                <a:latin typeface="Helvetica"/>
                <a:ea typeface="Helvetica"/>
                <a:cs typeface="Helvetica"/>
                <a:sym typeface="Helvetica"/>
              </a:rPr>
            </a:br>
            <a:r>
              <a:rPr i="1">
                <a:solidFill>
                  <a:srgbClr val="317DAA"/>
                </a:solidFill>
                <a:uFill>
                  <a:solidFill>
                    <a:srgbClr val="4FA3C2"/>
                  </a:solidFill>
                </a:uFill>
                <a:latin typeface="Helvetica"/>
                <a:ea typeface="Helvetica"/>
                <a:cs typeface="Helvetica"/>
                <a:sym typeface="Helvetica"/>
              </a:rPr>
              <a:t>Jethro Beekman, Mathias Payer, Nicolas Weaver, David Adrian, Vern Paxson, Michael Bailey, J. Alex Halderman</a:t>
            </a:r>
          </a:p>
        </p:txBody>
      </p:sp>
      <p:sp>
        <p:nvSpPr>
          <p:cNvPr id="19" name="Shape 19"/>
          <p:cNvSpPr/>
          <p:nvPr/>
        </p:nvSpPr>
        <p:spPr>
          <a:xfrm>
            <a:off x="731761" y="4093819"/>
            <a:ext cx="7268155" cy="1747294"/>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p>
            <a:pPr lvl="0" algn="l">
              <a:lnSpc>
                <a:spcPct val="120000"/>
              </a:lnSpc>
              <a:buClr>
                <a:srgbClr val="4FA3C2"/>
              </a:buClr>
              <a:buFont typeface="Helvetica"/>
              <a:defRPr sz="1800">
                <a:uFillTx/>
              </a:defRPr>
            </a:pPr>
            <a:r>
              <a:rPr>
                <a:solidFill>
                  <a:srgbClr val="808483"/>
                </a:solidFill>
                <a:uFill>
                  <a:solidFill/>
                </a:uFill>
                <a:latin typeface="Gill Sans SemiBold"/>
                <a:ea typeface="Gill Sans SemiBold"/>
                <a:cs typeface="Gill Sans SemiBold"/>
                <a:sym typeface="Gill Sans SemiBold"/>
              </a:rPr>
              <a:t>University of Michigan</a:t>
            </a:r>
            <a:br>
              <a:rPr>
                <a:solidFill>
                  <a:srgbClr val="808483"/>
                </a:solidFill>
                <a:uFill>
                  <a:solidFill/>
                </a:uFill>
                <a:latin typeface="Gill Sans SemiBold"/>
                <a:ea typeface="Gill Sans SemiBold"/>
                <a:cs typeface="Gill Sans SemiBold"/>
                <a:sym typeface="Gill Sans SemiBold"/>
              </a:rPr>
            </a:br>
            <a:r>
              <a:rPr>
                <a:solidFill>
                  <a:srgbClr val="808483"/>
                </a:solidFill>
                <a:uFill>
                  <a:solidFill/>
                </a:uFill>
                <a:latin typeface="Gill Sans SemiBold"/>
                <a:ea typeface="Gill Sans SemiBold"/>
                <a:cs typeface="Gill Sans SemiBold"/>
                <a:sym typeface="Gill Sans SemiBold"/>
              </a:rPr>
              <a:t>University of California—Berkeley</a:t>
            </a:r>
          </a:p>
          <a:p>
            <a:pPr lvl="0" algn="l">
              <a:lnSpc>
                <a:spcPct val="120000"/>
              </a:lnSpc>
              <a:buClr>
                <a:srgbClr val="4FA3C2"/>
              </a:buClr>
              <a:buFont typeface="Helvetica"/>
              <a:defRPr sz="1800">
                <a:uFillTx/>
              </a:defRPr>
            </a:pPr>
            <a:r>
              <a:rPr>
                <a:solidFill>
                  <a:srgbClr val="808483"/>
                </a:solidFill>
                <a:uFill>
                  <a:solidFill/>
                </a:uFill>
                <a:latin typeface="Gill Sans SemiBold"/>
                <a:ea typeface="Gill Sans SemiBold"/>
                <a:cs typeface="Gill Sans SemiBold"/>
                <a:sym typeface="Gill Sans SemiBold"/>
              </a:rPr>
              <a:t>University of Illinois—Urbana Champaign</a:t>
            </a:r>
            <a:br>
              <a:rPr>
                <a:solidFill>
                  <a:srgbClr val="808483"/>
                </a:solidFill>
                <a:uFill>
                  <a:solidFill/>
                </a:uFill>
                <a:latin typeface="Gill Sans SemiBold"/>
                <a:ea typeface="Gill Sans SemiBold"/>
                <a:cs typeface="Gill Sans SemiBold"/>
                <a:sym typeface="Gill Sans SemiBold"/>
              </a:rPr>
            </a:br>
            <a:r>
              <a:rPr>
                <a:solidFill>
                  <a:srgbClr val="808483"/>
                </a:solidFill>
                <a:uFill>
                  <a:solidFill/>
                </a:uFill>
                <a:latin typeface="Gill Sans SemiBold"/>
                <a:ea typeface="Gill Sans SemiBold"/>
                <a:cs typeface="Gill Sans SemiBold"/>
                <a:sym typeface="Gill Sans SemiBold"/>
              </a:rPr>
              <a:t>International Computer Science Institute</a:t>
            </a:r>
          </a:p>
          <a:p>
            <a:pPr lvl="0" algn="l">
              <a:lnSpc>
                <a:spcPct val="120000"/>
              </a:lnSpc>
              <a:buClr>
                <a:srgbClr val="4FA3C2"/>
              </a:buClr>
              <a:buFont typeface="Helvetica"/>
              <a:defRPr sz="1800">
                <a:uFillTx/>
              </a:defRPr>
            </a:pPr>
            <a:r>
              <a:rPr>
                <a:solidFill>
                  <a:srgbClr val="808483"/>
                </a:solidFill>
                <a:uFill>
                  <a:solidFill/>
                </a:uFill>
                <a:latin typeface="Gill Sans SemiBold"/>
                <a:ea typeface="Gill Sans SemiBold"/>
                <a:cs typeface="Gill Sans SemiBold"/>
                <a:sym typeface="Gill Sans SemiBold"/>
              </a:rPr>
              <a:t>Purdue University</a:t>
            </a:r>
          </a:p>
        </p:txBody>
      </p:sp>
    </p:spTree>
    <p:extLst>
      <p:ext uri="{BB962C8B-B14F-4D97-AF65-F5344CB8AC3E}">
        <p14:creationId xmlns:p14="http://schemas.microsoft.com/office/powerpoint/2010/main" val="30711826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23"/>
          <p:cNvSpPr>
            <a:spLocks noGrp="1"/>
          </p:cNvSpPr>
          <p:nvPr>
            <p:ph type="sldNum" sz="quarter" idx="4294967295"/>
          </p:nvPr>
        </p:nvSpPr>
        <p:spPr>
          <a:xfrm>
            <a:off x="8871870" y="6601618"/>
            <a:ext cx="10373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26</a:t>
            </a:fld>
            <a:endParaRPr sz="1200">
              <a:solidFill>
                <a:srgbClr val="F5F5F5"/>
              </a:solidFill>
              <a:uFill>
                <a:solidFill>
                  <a:srgbClr val="F5F5F5"/>
                </a:solidFill>
              </a:uFill>
            </a:endParaRPr>
          </a:p>
        </p:txBody>
      </p:sp>
      <p:sp>
        <p:nvSpPr>
          <p:cNvPr id="24" name="Shape 24"/>
          <p:cNvSpPr/>
          <p:nvPr/>
        </p:nvSpPr>
        <p:spPr>
          <a:xfrm>
            <a:off x="312888" y="252988"/>
            <a:ext cx="8518224" cy="892969"/>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300"/>
              <a:t>Heartbleed Vulnerability</a:t>
            </a:r>
          </a:p>
        </p:txBody>
      </p:sp>
      <p:sp>
        <p:nvSpPr>
          <p:cNvPr id="25" name="Shape 25"/>
          <p:cNvSpPr/>
          <p:nvPr/>
        </p:nvSpPr>
        <p:spPr>
          <a:xfrm>
            <a:off x="508801" y="1289687"/>
            <a:ext cx="4067895" cy="4278626"/>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p>
            <a:pPr>
              <a:spcBef>
                <a:spcPts val="492"/>
              </a:spcBef>
              <a:buClr>
                <a:srgbClr val="4FA3C2"/>
              </a:buClr>
              <a:buFont typeface="Calibri"/>
              <a:defRPr sz="1800">
                <a:uFillTx/>
              </a:defRPr>
            </a:pPr>
            <a:r>
              <a:rPr sz="1900">
                <a:solidFill>
                  <a:srgbClr val="53585F"/>
                </a:solidFill>
                <a:uFill>
                  <a:solidFill>
                    <a:srgbClr val="929292"/>
                  </a:solidFill>
                </a:uFill>
                <a:latin typeface="Calibri"/>
                <a:ea typeface="Calibri"/>
                <a:cs typeface="Calibri"/>
                <a:sym typeface="Calibri"/>
              </a:rPr>
              <a:t>In April 2014, OpenSSL disclosed a catastrophic bug in their implementation of the TLS Heartbeat Extension</a:t>
            </a:r>
          </a:p>
          <a:p>
            <a:pPr>
              <a:spcBef>
                <a:spcPts val="492"/>
              </a:spcBef>
              <a:buClr>
                <a:srgbClr val="4FA3C2"/>
              </a:buClr>
              <a:buFont typeface="Calibri"/>
              <a:defRPr sz="1800">
                <a:uFillTx/>
              </a:defRPr>
            </a:pPr>
            <a:endParaRPr sz="11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1900">
                <a:solidFill>
                  <a:srgbClr val="53585F"/>
                </a:solidFill>
                <a:uFill>
                  <a:solidFill>
                    <a:srgbClr val="929292"/>
                  </a:solidFill>
                </a:uFill>
                <a:latin typeface="Calibri"/>
                <a:ea typeface="Calibri"/>
                <a:cs typeface="Calibri"/>
                <a:sym typeface="Calibri"/>
              </a:rPr>
              <a:t>Vulnerability allowed attackers to dump private cryptographic keys, logins, and other private user data </a:t>
            </a:r>
          </a:p>
          <a:p>
            <a:pPr>
              <a:spcBef>
                <a:spcPts val="492"/>
              </a:spcBef>
              <a:buClr>
                <a:srgbClr val="4FA3C2"/>
              </a:buClr>
              <a:buFont typeface="Calibri"/>
              <a:defRPr sz="1800">
                <a:uFillTx/>
              </a:defRPr>
            </a:pPr>
            <a:endParaRPr sz="11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1900">
                <a:solidFill>
                  <a:srgbClr val="53585F"/>
                </a:solidFill>
                <a:uFill>
                  <a:solidFill>
                    <a:srgbClr val="929292"/>
                  </a:solidFill>
                </a:uFill>
                <a:latin typeface="Calibri"/>
                <a:ea typeface="Calibri"/>
                <a:cs typeface="Calibri"/>
                <a:sym typeface="Calibri"/>
              </a:rPr>
              <a:t>Potentially effected any service that used OpenSSL for TLS—including web, mail, messaging and database servers </a:t>
            </a:r>
          </a:p>
          <a:p>
            <a:pPr>
              <a:spcBef>
                <a:spcPts val="492"/>
              </a:spcBef>
              <a:buClr>
                <a:srgbClr val="4FA3C2"/>
              </a:buClr>
              <a:buFont typeface="Calibri"/>
              <a:defRPr sz="1800">
                <a:uFillTx/>
              </a:defRPr>
            </a:pPr>
            <a:endParaRPr sz="11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1900">
                <a:solidFill>
                  <a:srgbClr val="53585F"/>
                </a:solidFill>
                <a:uFill>
                  <a:solidFill>
                    <a:srgbClr val="929292"/>
                  </a:solidFill>
                </a:uFill>
                <a:latin typeface="Calibri"/>
                <a:ea typeface="Calibri"/>
                <a:cs typeface="Calibri"/>
                <a:sym typeface="Calibri"/>
              </a:rPr>
              <a:t>An estimated 24-55% of HTTPS </a:t>
            </a:r>
            <a:br>
              <a:rPr sz="1900">
                <a:solidFill>
                  <a:srgbClr val="53585F"/>
                </a:solidFill>
                <a:uFill>
                  <a:solidFill>
                    <a:srgbClr val="929292"/>
                  </a:solidFill>
                </a:uFill>
                <a:latin typeface="Calibri"/>
                <a:ea typeface="Calibri"/>
                <a:cs typeface="Calibri"/>
                <a:sym typeface="Calibri"/>
              </a:rPr>
            </a:br>
            <a:r>
              <a:rPr sz="1900">
                <a:solidFill>
                  <a:srgbClr val="53585F"/>
                </a:solidFill>
                <a:uFill>
                  <a:solidFill>
                    <a:srgbClr val="929292"/>
                  </a:solidFill>
                </a:uFill>
                <a:latin typeface="Calibri"/>
                <a:ea typeface="Calibri"/>
                <a:cs typeface="Calibri"/>
                <a:sym typeface="Calibri"/>
              </a:rPr>
              <a:t>websites were initially vulnerable</a:t>
            </a:r>
          </a:p>
        </p:txBody>
      </p:sp>
      <p:pic>
        <p:nvPicPr>
          <p:cNvPr id="26" name="heartbleed.png"/>
          <p:cNvPicPr/>
          <p:nvPr/>
        </p:nvPicPr>
        <p:blipFill>
          <a:blip r:embed="rId3">
            <a:extLst/>
          </a:blip>
          <a:stretch>
            <a:fillRect/>
          </a:stretch>
        </p:blipFill>
        <p:spPr>
          <a:xfrm>
            <a:off x="5349764" y="1585020"/>
            <a:ext cx="3045024" cy="3687961"/>
          </a:xfrm>
          <a:prstGeom prst="rect">
            <a:avLst/>
          </a:prstGeom>
          <a:ln w="12700">
            <a:miter lim="400000"/>
          </a:ln>
        </p:spPr>
      </p:pic>
    </p:spTree>
    <p:extLst>
      <p:ext uri="{BB962C8B-B14F-4D97-AF65-F5344CB8AC3E}">
        <p14:creationId xmlns:p14="http://schemas.microsoft.com/office/powerpoint/2010/main" val="20163675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 30"/>
          <p:cNvSpPr>
            <a:spLocks noGrp="1"/>
          </p:cNvSpPr>
          <p:nvPr>
            <p:ph type="sldNum" sz="quarter" idx="4294967295"/>
          </p:nvPr>
        </p:nvSpPr>
        <p:spPr>
          <a:xfrm>
            <a:off x="8871870" y="6601618"/>
            <a:ext cx="10373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27</a:t>
            </a:fld>
            <a:endParaRPr sz="1200">
              <a:solidFill>
                <a:srgbClr val="F5F5F5"/>
              </a:solidFill>
              <a:uFill>
                <a:solidFill>
                  <a:srgbClr val="F5F5F5"/>
                </a:solidFill>
              </a:uFill>
            </a:endParaRPr>
          </a:p>
        </p:txBody>
      </p:sp>
      <p:sp>
        <p:nvSpPr>
          <p:cNvPr id="31" name="Shape 31"/>
          <p:cNvSpPr/>
          <p:nvPr/>
        </p:nvSpPr>
        <p:spPr>
          <a:xfrm>
            <a:off x="312888" y="252988"/>
            <a:ext cx="8518224" cy="892969"/>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300"/>
              <a:t>TLS Heartbeat Extension</a:t>
            </a:r>
          </a:p>
        </p:txBody>
      </p:sp>
      <p:pic>
        <p:nvPicPr>
          <p:cNvPr id="32" name="url.png"/>
          <p:cNvPicPr/>
          <p:nvPr/>
        </p:nvPicPr>
        <p:blipFill>
          <a:blip r:embed="rId3">
            <a:extLst/>
          </a:blip>
          <a:stretch>
            <a:fillRect/>
          </a:stretch>
        </p:blipFill>
        <p:spPr>
          <a:xfrm>
            <a:off x="7074849" y="2856268"/>
            <a:ext cx="1308451" cy="1570141"/>
          </a:xfrm>
          <a:prstGeom prst="rect">
            <a:avLst/>
          </a:prstGeom>
          <a:ln w="12700">
            <a:miter lim="400000"/>
          </a:ln>
        </p:spPr>
      </p:pic>
      <p:grpSp>
        <p:nvGrpSpPr>
          <p:cNvPr id="38" name="Group 38"/>
          <p:cNvGrpSpPr/>
          <p:nvPr/>
        </p:nvGrpSpPr>
        <p:grpSpPr>
          <a:xfrm rot="420000">
            <a:off x="1226751" y="2231662"/>
            <a:ext cx="5190261" cy="499247"/>
            <a:chOff x="0" y="0"/>
            <a:chExt cx="7381703" cy="710039"/>
          </a:xfrm>
        </p:grpSpPr>
        <p:sp>
          <p:nvSpPr>
            <p:cNvPr id="33" name="Shape 33"/>
            <p:cNvSpPr/>
            <p:nvPr/>
          </p:nvSpPr>
          <p:spPr>
            <a:xfrm>
              <a:off x="0" y="0"/>
              <a:ext cx="7379426" cy="710040"/>
            </a:xfrm>
            <a:prstGeom prst="rect">
              <a:avLst/>
            </a:prstGeom>
            <a:solidFill>
              <a:srgbClr val="FFFFFF"/>
            </a:solidFill>
            <a:ln w="25400" cap="flat">
              <a:solidFill>
                <a:srgbClr val="85888D"/>
              </a:solidFill>
              <a:prstDash val="solid"/>
              <a:miter lim="400000"/>
            </a:ln>
            <a:effectLst/>
          </p:spPr>
          <p:txBody>
            <a:bodyPr wrap="square" lIns="0" tIns="0" rIns="0" bIns="0" numCol="1" anchor="ctr">
              <a:noAutofit/>
            </a:bodyPr>
            <a:lstStyle/>
            <a:p>
              <a:pPr lvl="0">
                <a:defRPr sz="7800"/>
              </a:pPr>
              <a:endParaRPr/>
            </a:p>
          </p:txBody>
        </p:sp>
        <p:sp>
          <p:nvSpPr>
            <p:cNvPr id="34" name="Shape 34"/>
            <p:cNvSpPr/>
            <p:nvPr/>
          </p:nvSpPr>
          <p:spPr>
            <a:xfrm>
              <a:off x="915767" y="0"/>
              <a:ext cx="1105004" cy="710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3000" i="1"/>
              </a:lvl1pPr>
            </a:lstStyle>
            <a:p>
              <a:pPr lvl="0">
                <a:defRPr sz="1800" i="0">
                  <a:uFillTx/>
                </a:defRPr>
              </a:pPr>
              <a:r>
                <a:rPr sz="2100">
                  <a:uFill>
                    <a:solidFill/>
                  </a:uFill>
                </a:rPr>
                <a:t>length</a:t>
              </a:r>
            </a:p>
          </p:txBody>
        </p:sp>
        <p:sp>
          <p:nvSpPr>
            <p:cNvPr id="35" name="Shape 35"/>
            <p:cNvSpPr/>
            <p:nvPr/>
          </p:nvSpPr>
          <p:spPr>
            <a:xfrm>
              <a:off x="2032538" y="0"/>
              <a:ext cx="2755429" cy="710040"/>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0">
                <a:defRPr sz="1800">
                  <a:uFillTx/>
                </a:defRPr>
              </a:pPr>
              <a:r>
                <a:rPr sz="1600" i="1">
                  <a:uFill>
                    <a:solidFill/>
                  </a:uFill>
                </a:rPr>
                <a:t>&lt;&lt;</a:t>
              </a:r>
              <a:r>
                <a:rPr sz="2100" i="1">
                  <a:uFill>
                    <a:solidFill/>
                  </a:uFill>
                </a:rPr>
                <a:t>length</a:t>
              </a:r>
              <a:r>
                <a:rPr sz="1600" i="1">
                  <a:uFill>
                    <a:solidFill/>
                  </a:uFill>
                </a:rPr>
                <a:t>&gt;&gt;</a:t>
              </a:r>
              <a:r>
                <a:rPr sz="2100" i="1">
                  <a:uFill>
                    <a:solidFill/>
                  </a:uFill>
                </a:rPr>
                <a:t> bytes</a:t>
              </a:r>
            </a:p>
          </p:txBody>
        </p:sp>
        <p:sp>
          <p:nvSpPr>
            <p:cNvPr id="36" name="Shape 36"/>
            <p:cNvSpPr/>
            <p:nvPr/>
          </p:nvSpPr>
          <p:spPr>
            <a:xfrm>
              <a:off x="4792229" y="0"/>
              <a:ext cx="2589475" cy="710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3000" i="1"/>
              </a:lvl1pPr>
            </a:lstStyle>
            <a:p>
              <a:pPr lvl="0">
                <a:defRPr sz="1800" i="0">
                  <a:uFillTx/>
                </a:defRPr>
              </a:pPr>
              <a:r>
                <a:rPr sz="2100">
                  <a:uFill>
                    <a:solidFill/>
                  </a:uFill>
                </a:rPr>
                <a:t>random padding</a:t>
              </a:r>
            </a:p>
          </p:txBody>
        </p:sp>
        <p:sp>
          <p:nvSpPr>
            <p:cNvPr id="37" name="Shape 37"/>
            <p:cNvSpPr/>
            <p:nvPr/>
          </p:nvSpPr>
          <p:spPr>
            <a:xfrm>
              <a:off x="3521" y="0"/>
              <a:ext cx="906114" cy="710040"/>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000" i="1"/>
              </a:lvl1pPr>
            </a:lstStyle>
            <a:p>
              <a:pPr lvl="0">
                <a:defRPr sz="1800" i="0">
                  <a:uFillTx/>
                </a:defRPr>
              </a:pPr>
              <a:r>
                <a:rPr sz="2100">
                  <a:uFill>
                    <a:solidFill/>
                  </a:uFill>
                </a:rPr>
                <a:t>01</a:t>
              </a:r>
            </a:p>
          </p:txBody>
        </p:sp>
      </p:grpSp>
      <p:sp>
        <p:nvSpPr>
          <p:cNvPr id="39" name="Shape 39"/>
          <p:cNvSpPr/>
          <p:nvPr/>
        </p:nvSpPr>
        <p:spPr>
          <a:xfrm>
            <a:off x="941076" y="2490382"/>
            <a:ext cx="5780554" cy="726299"/>
          </a:xfrm>
          <a:prstGeom prst="line">
            <a:avLst/>
          </a:prstGeom>
          <a:ln w="38100" cap="rnd">
            <a:solidFill/>
            <a:custDash>
              <a:ds d="100000" sp="200000"/>
            </a:custDash>
            <a:miter lim="400000"/>
            <a:tailEnd type="triangle"/>
          </a:ln>
        </p:spPr>
        <p:txBody>
          <a:bodyPr lIns="35717" tIns="35717" rIns="35717" bIns="35717" anchor="ctr"/>
          <a:lstStyle/>
          <a:p>
            <a:pPr lvl="0">
              <a:defRPr sz="7800"/>
            </a:pPr>
            <a:endParaRPr/>
          </a:p>
        </p:txBody>
      </p:sp>
    </p:spTree>
    <p:extLst>
      <p:ext uri="{BB962C8B-B14F-4D97-AF65-F5344CB8AC3E}">
        <p14:creationId xmlns:p14="http://schemas.microsoft.com/office/powerpoint/2010/main" val="274313035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hape 43"/>
          <p:cNvSpPr>
            <a:spLocks noGrp="1"/>
          </p:cNvSpPr>
          <p:nvPr>
            <p:ph type="sldNum" sz="quarter" idx="4294967295"/>
          </p:nvPr>
        </p:nvSpPr>
        <p:spPr>
          <a:xfrm>
            <a:off x="8871870" y="6601618"/>
            <a:ext cx="10373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28</a:t>
            </a:fld>
            <a:endParaRPr sz="1200">
              <a:solidFill>
                <a:srgbClr val="F5F5F5"/>
              </a:solidFill>
              <a:uFill>
                <a:solidFill>
                  <a:srgbClr val="F5F5F5"/>
                </a:solidFill>
              </a:uFill>
            </a:endParaRPr>
          </a:p>
        </p:txBody>
      </p:sp>
      <p:sp>
        <p:nvSpPr>
          <p:cNvPr id="44" name="Shape 44"/>
          <p:cNvSpPr/>
          <p:nvPr/>
        </p:nvSpPr>
        <p:spPr>
          <a:xfrm>
            <a:off x="312888" y="252988"/>
            <a:ext cx="8518224" cy="892969"/>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300"/>
              <a:t>TLS Heartbeat Extension</a:t>
            </a:r>
          </a:p>
        </p:txBody>
      </p:sp>
      <p:pic>
        <p:nvPicPr>
          <p:cNvPr id="45" name="url.png"/>
          <p:cNvPicPr/>
          <p:nvPr/>
        </p:nvPicPr>
        <p:blipFill>
          <a:blip r:embed="rId3">
            <a:extLst/>
          </a:blip>
          <a:stretch>
            <a:fillRect/>
          </a:stretch>
        </p:blipFill>
        <p:spPr>
          <a:xfrm>
            <a:off x="7074849" y="2856268"/>
            <a:ext cx="1308451" cy="1570141"/>
          </a:xfrm>
          <a:prstGeom prst="rect">
            <a:avLst/>
          </a:prstGeom>
          <a:ln w="12700">
            <a:miter lim="400000"/>
          </a:ln>
        </p:spPr>
      </p:pic>
      <p:sp>
        <p:nvSpPr>
          <p:cNvPr id="46" name="Shape 46"/>
          <p:cNvSpPr/>
          <p:nvPr/>
        </p:nvSpPr>
        <p:spPr>
          <a:xfrm rot="420000">
            <a:off x="1226757" y="2231565"/>
            <a:ext cx="5188659" cy="499248"/>
          </a:xfrm>
          <a:prstGeom prst="rect">
            <a:avLst/>
          </a:prstGeom>
          <a:solidFill>
            <a:srgbClr val="FFFFFF"/>
          </a:solidFill>
          <a:ln w="25400">
            <a:solidFill>
              <a:srgbClr val="85888D"/>
            </a:solidFill>
            <a:miter lim="400000"/>
          </a:ln>
        </p:spPr>
        <p:txBody>
          <a:bodyPr lIns="0" tIns="0" rIns="0" bIns="0" anchor="ctr"/>
          <a:lstStyle/>
          <a:p>
            <a:pPr lvl="0">
              <a:defRPr sz="7800"/>
            </a:pPr>
            <a:endParaRPr/>
          </a:p>
        </p:txBody>
      </p:sp>
      <p:sp>
        <p:nvSpPr>
          <p:cNvPr id="47" name="Shape 47"/>
          <p:cNvSpPr/>
          <p:nvPr/>
        </p:nvSpPr>
        <p:spPr>
          <a:xfrm rot="420000">
            <a:off x="1882298" y="2041211"/>
            <a:ext cx="776957" cy="49924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3000" i="1"/>
            </a:lvl1pPr>
          </a:lstStyle>
          <a:p>
            <a:pPr lvl="0">
              <a:defRPr sz="1800" i="0">
                <a:uFillTx/>
              </a:defRPr>
            </a:pPr>
            <a:r>
              <a:rPr sz="2100">
                <a:uFill>
                  <a:solidFill/>
                </a:uFill>
              </a:rPr>
              <a:t>length</a:t>
            </a:r>
          </a:p>
        </p:txBody>
      </p:sp>
      <p:sp>
        <p:nvSpPr>
          <p:cNvPr id="48" name="Shape 48"/>
          <p:cNvSpPr/>
          <p:nvPr/>
        </p:nvSpPr>
        <p:spPr>
          <a:xfrm rot="420000">
            <a:off x="2657350" y="2207618"/>
            <a:ext cx="1937411" cy="499248"/>
          </a:xfrm>
          <a:prstGeom prst="rect">
            <a:avLst/>
          </a:prstGeom>
          <a:ln w="38100">
            <a:solidFill>
              <a:srgbClr val="C82506"/>
            </a:solidFill>
            <a:miter lim="400000"/>
          </a:ln>
          <a:extLst>
            <a:ext uri="{C572A759-6A51-4108-AA02-DFA0A04FC94B}">
              <ma14:wrappingTextBoxFlag xmlns:ma14="http://schemas.microsoft.com/office/mac/drawingml/2011/main" val="1"/>
            </a:ext>
          </a:extLst>
        </p:spPr>
        <p:txBody>
          <a:bodyPr lIns="0" tIns="0" rIns="0" bIns="0" anchor="ctr"/>
          <a:lstStyle/>
          <a:p>
            <a:pPr lvl="0">
              <a:defRPr sz="1800">
                <a:uFillTx/>
              </a:defRPr>
            </a:pPr>
            <a:r>
              <a:rPr sz="1600" i="1">
                <a:uFill>
                  <a:solidFill/>
                </a:uFill>
              </a:rPr>
              <a:t>&lt;&lt;</a:t>
            </a:r>
            <a:r>
              <a:rPr sz="2100" i="1">
                <a:uFill>
                  <a:solidFill/>
                </a:uFill>
              </a:rPr>
              <a:t>length</a:t>
            </a:r>
            <a:r>
              <a:rPr sz="1600" i="1">
                <a:uFill>
                  <a:solidFill/>
                </a:uFill>
              </a:rPr>
              <a:t>&gt;&gt;</a:t>
            </a:r>
            <a:r>
              <a:rPr sz="2100" i="1">
                <a:uFill>
                  <a:solidFill/>
                </a:uFill>
              </a:rPr>
              <a:t> bytes</a:t>
            </a:r>
          </a:p>
        </p:txBody>
      </p:sp>
      <p:sp>
        <p:nvSpPr>
          <p:cNvPr id="49" name="Shape 49"/>
          <p:cNvSpPr/>
          <p:nvPr/>
        </p:nvSpPr>
        <p:spPr>
          <a:xfrm rot="420000">
            <a:off x="4583729" y="2436984"/>
            <a:ext cx="1820725" cy="49924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3000" i="1"/>
            </a:lvl1pPr>
          </a:lstStyle>
          <a:p>
            <a:pPr lvl="0">
              <a:defRPr sz="1800" i="0">
                <a:uFillTx/>
              </a:defRPr>
            </a:pPr>
            <a:r>
              <a:rPr sz="2100">
                <a:uFill>
                  <a:solidFill/>
                </a:uFill>
              </a:rPr>
              <a:t>random padding</a:t>
            </a:r>
          </a:p>
        </p:txBody>
      </p:sp>
      <p:sp>
        <p:nvSpPr>
          <p:cNvPr id="50" name="Shape 50"/>
          <p:cNvSpPr/>
          <p:nvPr/>
        </p:nvSpPr>
        <p:spPr>
          <a:xfrm rot="420000">
            <a:off x="1246178" y="1954519"/>
            <a:ext cx="637111" cy="499247"/>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35717" tIns="35717" rIns="35717" bIns="35717" anchor="ctr"/>
          <a:lstStyle>
            <a:lvl1pPr>
              <a:defRPr sz="3000" i="1"/>
            </a:lvl1pPr>
          </a:lstStyle>
          <a:p>
            <a:pPr lvl="0">
              <a:defRPr sz="1800" i="0">
                <a:uFillTx/>
              </a:defRPr>
            </a:pPr>
            <a:r>
              <a:rPr sz="2100">
                <a:uFill>
                  <a:solidFill/>
                </a:uFill>
              </a:rPr>
              <a:t>01</a:t>
            </a:r>
          </a:p>
        </p:txBody>
      </p:sp>
      <p:sp>
        <p:nvSpPr>
          <p:cNvPr id="51" name="Shape 51"/>
          <p:cNvSpPr/>
          <p:nvPr/>
        </p:nvSpPr>
        <p:spPr>
          <a:xfrm>
            <a:off x="941076" y="2490382"/>
            <a:ext cx="5780554" cy="726299"/>
          </a:xfrm>
          <a:prstGeom prst="line">
            <a:avLst/>
          </a:prstGeom>
          <a:ln w="38100" cap="rnd">
            <a:solidFill/>
            <a:custDash>
              <a:ds d="100000" sp="200000"/>
            </a:custDash>
            <a:miter lim="400000"/>
            <a:tailEnd type="triangle"/>
          </a:ln>
        </p:spPr>
        <p:txBody>
          <a:bodyPr lIns="35717" tIns="35717" rIns="35717" bIns="35717" anchor="ctr"/>
          <a:lstStyle/>
          <a:p>
            <a:pPr lvl="0">
              <a:defRPr sz="7800"/>
            </a:pPr>
            <a:endParaRPr/>
          </a:p>
        </p:txBody>
      </p:sp>
      <p:sp>
        <p:nvSpPr>
          <p:cNvPr id="52" name="Shape 52"/>
          <p:cNvSpPr/>
          <p:nvPr/>
        </p:nvSpPr>
        <p:spPr>
          <a:xfrm flipH="1">
            <a:off x="922134" y="4170664"/>
            <a:ext cx="5780553" cy="726299"/>
          </a:xfrm>
          <a:prstGeom prst="line">
            <a:avLst/>
          </a:prstGeom>
          <a:ln w="38100" cap="rnd">
            <a:solidFill/>
            <a:custDash>
              <a:ds d="100000" sp="200000"/>
            </a:custDash>
            <a:miter lim="400000"/>
            <a:tailEnd type="triangle"/>
          </a:ln>
        </p:spPr>
        <p:txBody>
          <a:bodyPr lIns="35717" tIns="35717" rIns="35717" bIns="35717" anchor="ctr"/>
          <a:lstStyle/>
          <a:p>
            <a:pPr lvl="0">
              <a:defRPr sz="7800"/>
            </a:pPr>
            <a:endParaRPr/>
          </a:p>
        </p:txBody>
      </p:sp>
      <p:sp>
        <p:nvSpPr>
          <p:cNvPr id="53" name="Shape 53"/>
          <p:cNvSpPr/>
          <p:nvPr/>
        </p:nvSpPr>
        <p:spPr>
          <a:xfrm rot="21197880">
            <a:off x="1226756" y="3893406"/>
            <a:ext cx="5188660" cy="499248"/>
          </a:xfrm>
          <a:prstGeom prst="rect">
            <a:avLst/>
          </a:prstGeom>
          <a:solidFill>
            <a:srgbClr val="FFFFFF"/>
          </a:solidFill>
          <a:ln w="25400">
            <a:solidFill>
              <a:srgbClr val="85888D"/>
            </a:solidFill>
            <a:miter lim="400000"/>
          </a:ln>
        </p:spPr>
        <p:txBody>
          <a:bodyPr lIns="0" tIns="0" rIns="0" bIns="0" anchor="ctr"/>
          <a:lstStyle/>
          <a:p>
            <a:pPr lvl="0">
              <a:defRPr sz="7800"/>
            </a:pPr>
            <a:endParaRPr/>
          </a:p>
        </p:txBody>
      </p:sp>
      <p:sp>
        <p:nvSpPr>
          <p:cNvPr id="54" name="Shape 54"/>
          <p:cNvSpPr/>
          <p:nvPr/>
        </p:nvSpPr>
        <p:spPr>
          <a:xfrm rot="21197880">
            <a:off x="1881329" y="4075694"/>
            <a:ext cx="776956" cy="49924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3000" i="1"/>
            </a:lvl1pPr>
          </a:lstStyle>
          <a:p>
            <a:pPr lvl="0">
              <a:defRPr sz="1800" i="0">
                <a:uFillTx/>
              </a:defRPr>
            </a:pPr>
            <a:r>
              <a:rPr sz="2100">
                <a:uFill>
                  <a:solidFill/>
                </a:uFill>
              </a:rPr>
              <a:t>length</a:t>
            </a:r>
          </a:p>
        </p:txBody>
      </p:sp>
      <p:sp>
        <p:nvSpPr>
          <p:cNvPr id="55" name="Shape 55"/>
          <p:cNvSpPr/>
          <p:nvPr/>
        </p:nvSpPr>
        <p:spPr>
          <a:xfrm rot="21197880">
            <a:off x="2657228" y="3916338"/>
            <a:ext cx="1937411" cy="499248"/>
          </a:xfrm>
          <a:prstGeom prst="rect">
            <a:avLst/>
          </a:prstGeom>
          <a:ln w="38100">
            <a:solidFill>
              <a:srgbClr val="C82506"/>
            </a:solidFill>
            <a:miter lim="400000"/>
          </a:ln>
          <a:extLst>
            <a:ext uri="{C572A759-6A51-4108-AA02-DFA0A04FC94B}">
              <ma14:wrappingTextBoxFlag xmlns:ma14="http://schemas.microsoft.com/office/mac/drawingml/2011/main" val="1"/>
            </a:ext>
          </a:extLst>
        </p:spPr>
        <p:txBody>
          <a:bodyPr lIns="0" tIns="0" rIns="0" bIns="0" anchor="ctr"/>
          <a:lstStyle/>
          <a:p>
            <a:pPr lvl="0">
              <a:defRPr sz="1800">
                <a:uFillTx/>
              </a:defRPr>
            </a:pPr>
            <a:r>
              <a:rPr sz="1600" i="1">
                <a:uFill>
                  <a:solidFill/>
                </a:uFill>
              </a:rPr>
              <a:t>&lt;&lt;</a:t>
            </a:r>
            <a:r>
              <a:rPr sz="2100" i="1">
                <a:uFill>
                  <a:solidFill/>
                </a:uFill>
              </a:rPr>
              <a:t>length</a:t>
            </a:r>
            <a:r>
              <a:rPr sz="1600" i="1">
                <a:uFill>
                  <a:solidFill/>
                </a:uFill>
              </a:rPr>
              <a:t>&gt;&gt;</a:t>
            </a:r>
            <a:r>
              <a:rPr sz="2100" i="1">
                <a:uFill>
                  <a:solidFill/>
                </a:uFill>
              </a:rPr>
              <a:t> bytes</a:t>
            </a:r>
          </a:p>
        </p:txBody>
      </p:sp>
      <p:sp>
        <p:nvSpPr>
          <p:cNvPr id="56" name="Shape 56"/>
          <p:cNvSpPr/>
          <p:nvPr/>
        </p:nvSpPr>
        <p:spPr>
          <a:xfrm rot="21197880">
            <a:off x="4584775" y="3696691"/>
            <a:ext cx="1820725" cy="49924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3000" i="1"/>
            </a:lvl1pPr>
          </a:lstStyle>
          <a:p>
            <a:pPr lvl="0">
              <a:defRPr sz="1800" i="0">
                <a:uFillTx/>
              </a:defRPr>
            </a:pPr>
            <a:r>
              <a:rPr sz="2100">
                <a:uFill>
                  <a:solidFill/>
                </a:uFill>
              </a:rPr>
              <a:t>random padding</a:t>
            </a:r>
          </a:p>
        </p:txBody>
      </p:sp>
      <p:sp>
        <p:nvSpPr>
          <p:cNvPr id="57" name="Shape 57"/>
          <p:cNvSpPr/>
          <p:nvPr/>
        </p:nvSpPr>
        <p:spPr>
          <a:xfrm rot="21197880">
            <a:off x="1244768" y="4158712"/>
            <a:ext cx="637111" cy="499248"/>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35717" tIns="35717" rIns="35717" bIns="35717" anchor="ctr"/>
          <a:lstStyle>
            <a:lvl1pPr>
              <a:defRPr sz="3000" i="1"/>
            </a:lvl1pPr>
          </a:lstStyle>
          <a:p>
            <a:pPr lvl="0">
              <a:defRPr sz="1800" i="0">
                <a:uFillTx/>
              </a:defRPr>
            </a:pPr>
            <a:r>
              <a:rPr sz="2100">
                <a:uFill>
                  <a:solidFill/>
                </a:uFill>
              </a:rPr>
              <a:t>02</a:t>
            </a:r>
          </a:p>
        </p:txBody>
      </p:sp>
      <p:sp>
        <p:nvSpPr>
          <p:cNvPr id="59" name="Shape 59"/>
          <p:cNvSpPr/>
          <p:nvPr/>
        </p:nvSpPr>
        <p:spPr>
          <a:xfrm>
            <a:off x="3271059" y="2737615"/>
            <a:ext cx="179999" cy="1165609"/>
          </a:xfrm>
          <a:custGeom>
            <a:avLst/>
            <a:gdLst/>
            <a:ahLst/>
            <a:cxnLst>
              <a:cxn ang="0">
                <a:pos x="wd2" y="hd2"/>
              </a:cxn>
              <a:cxn ang="5400000">
                <a:pos x="wd2" y="hd2"/>
              </a:cxn>
              <a:cxn ang="10800000">
                <a:pos x="wd2" y="hd2"/>
              </a:cxn>
              <a:cxn ang="16200000">
                <a:pos x="wd2" y="hd2"/>
              </a:cxn>
            </a:cxnLst>
            <a:rect l="0" t="0" r="r" b="b"/>
            <a:pathLst>
              <a:path w="16963" h="21600" extrusionOk="0">
                <a:moveTo>
                  <a:pt x="5624" y="21600"/>
                </a:moveTo>
                <a:cubicBezTo>
                  <a:pt x="-4637" y="13412"/>
                  <a:pt x="-857" y="6212"/>
                  <a:pt x="16963" y="0"/>
                </a:cubicBezTo>
              </a:path>
            </a:pathLst>
          </a:custGeom>
          <a:ln w="63500">
            <a:solidFill/>
            <a:miter lim="400000"/>
            <a:headEnd type="triangle"/>
          </a:ln>
        </p:spPr>
        <p:txBody>
          <a:bodyPr lIns="64291" tIns="32146" rIns="64291" bIns="32146"/>
          <a:lstStyle/>
          <a:p>
            <a:pPr lvl="0"/>
            <a:endParaRPr/>
          </a:p>
        </p:txBody>
      </p:sp>
    </p:spTree>
    <p:extLst>
      <p:ext uri="{BB962C8B-B14F-4D97-AF65-F5344CB8AC3E}">
        <p14:creationId xmlns:p14="http://schemas.microsoft.com/office/powerpoint/2010/main" val="217050335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sldNum" sz="quarter" idx="4294967295"/>
          </p:nvPr>
        </p:nvSpPr>
        <p:spPr>
          <a:xfrm>
            <a:off x="8871870" y="6601618"/>
            <a:ext cx="10373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29</a:t>
            </a:fld>
            <a:endParaRPr sz="1200">
              <a:solidFill>
                <a:srgbClr val="F5F5F5"/>
              </a:solidFill>
              <a:uFill>
                <a:solidFill>
                  <a:srgbClr val="F5F5F5"/>
                </a:solidFill>
              </a:uFill>
            </a:endParaRPr>
          </a:p>
        </p:txBody>
      </p:sp>
      <p:sp>
        <p:nvSpPr>
          <p:cNvPr id="64" name="Shape 64"/>
          <p:cNvSpPr/>
          <p:nvPr/>
        </p:nvSpPr>
        <p:spPr>
          <a:xfrm>
            <a:off x="312888" y="252988"/>
            <a:ext cx="8518224" cy="892969"/>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300"/>
              <a:t>Heartbleed Vulnerability</a:t>
            </a:r>
          </a:p>
        </p:txBody>
      </p:sp>
      <p:pic>
        <p:nvPicPr>
          <p:cNvPr id="65" name="url.png"/>
          <p:cNvPicPr/>
          <p:nvPr/>
        </p:nvPicPr>
        <p:blipFill>
          <a:blip r:embed="rId3">
            <a:extLst/>
          </a:blip>
          <a:stretch>
            <a:fillRect/>
          </a:stretch>
        </p:blipFill>
        <p:spPr>
          <a:xfrm>
            <a:off x="4743305" y="1953973"/>
            <a:ext cx="1308451" cy="1570141"/>
          </a:xfrm>
          <a:prstGeom prst="rect">
            <a:avLst/>
          </a:prstGeom>
          <a:ln w="12700">
            <a:miter lim="400000"/>
          </a:ln>
        </p:spPr>
      </p:pic>
      <p:sp>
        <p:nvSpPr>
          <p:cNvPr id="66" name="Shape 66"/>
          <p:cNvSpPr/>
          <p:nvPr/>
        </p:nvSpPr>
        <p:spPr>
          <a:xfrm rot="420000">
            <a:off x="1235032" y="1755672"/>
            <a:ext cx="2968204" cy="499248"/>
          </a:xfrm>
          <a:prstGeom prst="rect">
            <a:avLst/>
          </a:prstGeom>
          <a:solidFill>
            <a:srgbClr val="FFFFFF"/>
          </a:solidFill>
          <a:ln w="25400">
            <a:solidFill>
              <a:srgbClr val="85888D"/>
            </a:solidFill>
            <a:miter lim="400000"/>
          </a:ln>
        </p:spPr>
        <p:txBody>
          <a:bodyPr lIns="0" tIns="0" rIns="0" bIns="0" anchor="ctr"/>
          <a:lstStyle/>
          <a:p>
            <a:pPr lvl="0">
              <a:defRPr sz="7800"/>
            </a:pPr>
            <a:endParaRPr/>
          </a:p>
        </p:txBody>
      </p:sp>
      <p:sp>
        <p:nvSpPr>
          <p:cNvPr id="67" name="Shape 67"/>
          <p:cNvSpPr/>
          <p:nvPr/>
        </p:nvSpPr>
        <p:spPr>
          <a:xfrm rot="420000">
            <a:off x="1669333" y="1680170"/>
            <a:ext cx="747603" cy="499248"/>
          </a:xfrm>
          <a:prstGeom prst="rect">
            <a:avLst/>
          </a:prstGeom>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i="1"/>
            </a:lvl1pPr>
          </a:lstStyle>
          <a:p>
            <a:pPr lvl="0">
              <a:defRPr sz="1800" i="0">
                <a:uFillTx/>
              </a:defRPr>
            </a:pPr>
            <a:r>
              <a:rPr sz="2100">
                <a:uFill>
                  <a:solidFill/>
                </a:uFill>
              </a:rPr>
              <a:t>length</a:t>
            </a:r>
          </a:p>
        </p:txBody>
      </p:sp>
      <p:sp>
        <p:nvSpPr>
          <p:cNvPr id="68" name="Shape 68"/>
          <p:cNvSpPr/>
          <p:nvPr/>
        </p:nvSpPr>
        <p:spPr>
          <a:xfrm rot="420000">
            <a:off x="2411769" y="1767475"/>
            <a:ext cx="743271" cy="499248"/>
          </a:xfrm>
          <a:prstGeom prst="rect">
            <a:avLst/>
          </a:prstGeom>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i="1">
                <a:solidFill>
                  <a:srgbClr val="0365C0"/>
                </a:solidFill>
              </a:defRPr>
            </a:lvl1pPr>
          </a:lstStyle>
          <a:p>
            <a:pPr lvl="0">
              <a:defRPr sz="1800" i="0">
                <a:solidFill>
                  <a:srgbClr val="000000"/>
                </a:solidFill>
                <a:uFillTx/>
              </a:defRPr>
            </a:pPr>
            <a:r>
              <a:rPr sz="2100">
                <a:uFill>
                  <a:solidFill/>
                </a:uFill>
              </a:rPr>
              <a:t>data</a:t>
            </a:r>
          </a:p>
        </p:txBody>
      </p:sp>
      <p:sp>
        <p:nvSpPr>
          <p:cNvPr id="69" name="Shape 69"/>
          <p:cNvSpPr/>
          <p:nvPr/>
        </p:nvSpPr>
        <p:spPr>
          <a:xfrm rot="420000">
            <a:off x="3151313" y="1870742"/>
            <a:ext cx="1049031" cy="499248"/>
          </a:xfrm>
          <a:prstGeom prst="rect">
            <a:avLst/>
          </a:prstGeom>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i="1"/>
            </a:lvl1pPr>
          </a:lstStyle>
          <a:p>
            <a:pPr lvl="0">
              <a:defRPr sz="1800" i="0">
                <a:uFillTx/>
              </a:defRPr>
            </a:pPr>
            <a:r>
              <a:rPr sz="2100">
                <a:uFill>
                  <a:solidFill/>
                </a:uFill>
              </a:rPr>
              <a:t>padding</a:t>
            </a:r>
          </a:p>
        </p:txBody>
      </p:sp>
      <p:sp>
        <p:nvSpPr>
          <p:cNvPr id="70" name="Shape 70"/>
          <p:cNvSpPr/>
          <p:nvPr/>
        </p:nvSpPr>
        <p:spPr>
          <a:xfrm rot="420000">
            <a:off x="1238003" y="1601592"/>
            <a:ext cx="434630" cy="499248"/>
          </a:xfrm>
          <a:prstGeom prst="rect">
            <a:avLst/>
          </a:prstGeom>
          <a:ln w="12700">
            <a:solidFill/>
            <a:miter lim="400000"/>
          </a:ln>
          <a:extLst>
            <a:ext uri="{C572A759-6A51-4108-AA02-DFA0A04FC94B}">
              <ma14:wrappingTextBoxFlag xmlns:ma14="http://schemas.microsoft.com/office/mac/drawingml/2011/main" val="1"/>
            </a:ext>
          </a:extLst>
        </p:spPr>
        <p:txBody>
          <a:bodyPr lIns="0" tIns="0" rIns="0" bIns="0" anchor="ctr"/>
          <a:lstStyle>
            <a:lvl1pPr>
              <a:defRPr sz="3000" i="1"/>
            </a:lvl1pPr>
          </a:lstStyle>
          <a:p>
            <a:pPr lvl="0">
              <a:defRPr sz="1800" i="0">
                <a:uFillTx/>
              </a:defRPr>
            </a:pPr>
            <a:r>
              <a:rPr sz="2100">
                <a:uFill>
                  <a:solidFill/>
                </a:uFill>
              </a:rPr>
              <a:t>01</a:t>
            </a:r>
          </a:p>
        </p:txBody>
      </p:sp>
      <p:sp>
        <p:nvSpPr>
          <p:cNvPr id="71" name="Shape 71"/>
          <p:cNvSpPr/>
          <p:nvPr/>
        </p:nvSpPr>
        <p:spPr>
          <a:xfrm>
            <a:off x="941076" y="2149793"/>
            <a:ext cx="3451198" cy="407748"/>
          </a:xfrm>
          <a:prstGeom prst="line">
            <a:avLst/>
          </a:prstGeom>
          <a:ln w="38100" cap="rnd">
            <a:solidFill/>
            <a:custDash>
              <a:ds d="100000" sp="200000"/>
            </a:custDash>
            <a:miter lim="400000"/>
            <a:tailEnd type="triangle"/>
          </a:ln>
        </p:spPr>
        <p:txBody>
          <a:bodyPr lIns="35717" tIns="35717" rIns="35717" bIns="35717" anchor="ctr"/>
          <a:lstStyle/>
          <a:p>
            <a:pPr lvl="0">
              <a:defRPr sz="7800"/>
            </a:pPr>
            <a:endParaRPr/>
          </a:p>
        </p:txBody>
      </p:sp>
      <p:sp>
        <p:nvSpPr>
          <p:cNvPr id="72" name="Shape 72"/>
          <p:cNvSpPr/>
          <p:nvPr/>
        </p:nvSpPr>
        <p:spPr>
          <a:xfrm>
            <a:off x="1503991" y="1483310"/>
            <a:ext cx="1077570" cy="892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76200">
            <a:solidFill>
              <a:srgbClr val="C82506"/>
            </a:solidFill>
            <a:miter lim="400000"/>
          </a:ln>
        </p:spPr>
        <p:txBody>
          <a:bodyPr lIns="0" tIns="0" rIns="0" bIns="0" anchor="ctr"/>
          <a:lstStyle/>
          <a:p>
            <a:pPr lvl="0">
              <a:defRPr sz="7800"/>
            </a:pPr>
            <a:endParaRPr/>
          </a:p>
        </p:txBody>
      </p:sp>
      <p:sp>
        <p:nvSpPr>
          <p:cNvPr id="73" name="Shape 73"/>
          <p:cNvSpPr/>
          <p:nvPr/>
        </p:nvSpPr>
        <p:spPr>
          <a:xfrm>
            <a:off x="863567" y="4535313"/>
            <a:ext cx="7578300" cy="1211580"/>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p>
            <a:pPr>
              <a:spcBef>
                <a:spcPts val="492"/>
              </a:spcBef>
              <a:buClr>
                <a:srgbClr val="4FA3C2"/>
              </a:buClr>
              <a:buFont typeface="Calibri"/>
              <a:defRPr sz="1800">
                <a:uFillTx/>
              </a:defRPr>
            </a:pPr>
            <a:r>
              <a:rPr sz="2300" b="1">
                <a:solidFill>
                  <a:srgbClr val="53585F"/>
                </a:solidFill>
                <a:uFill>
                  <a:solidFill>
                    <a:srgbClr val="929292"/>
                  </a:solidFill>
                </a:uFill>
                <a:latin typeface="Calibri"/>
                <a:ea typeface="Calibri"/>
                <a:cs typeface="Calibri"/>
                <a:sym typeface="Calibri"/>
              </a:rPr>
              <a:t>Heartbleed Vulnerability: </a:t>
            </a:r>
            <a:r>
              <a:rPr sz="2300">
                <a:solidFill>
                  <a:srgbClr val="53585F"/>
                </a:solidFill>
                <a:uFill>
                  <a:solidFill>
                    <a:srgbClr val="929292"/>
                  </a:solidFill>
                </a:uFill>
                <a:latin typeface="Calibri"/>
                <a:ea typeface="Calibri"/>
                <a:cs typeface="Calibri"/>
                <a:sym typeface="Calibri"/>
              </a:rPr>
              <a:t>server trusts user provided length field and echoes back memory contents following request data</a:t>
            </a:r>
          </a:p>
        </p:txBody>
      </p:sp>
      <p:sp>
        <p:nvSpPr>
          <p:cNvPr id="74" name="Shape 74"/>
          <p:cNvSpPr/>
          <p:nvPr/>
        </p:nvSpPr>
        <p:spPr>
          <a:xfrm>
            <a:off x="6039606" y="1852669"/>
            <a:ext cx="2419946" cy="1287829"/>
          </a:xfrm>
          <a:custGeom>
            <a:avLst/>
            <a:gdLst/>
            <a:ahLst/>
            <a:cxnLst>
              <a:cxn ang="0">
                <a:pos x="wd2" y="hd2"/>
              </a:cxn>
              <a:cxn ang="5400000">
                <a:pos x="wd2" y="hd2"/>
              </a:cxn>
              <a:cxn ang="10800000">
                <a:pos x="wd2" y="hd2"/>
              </a:cxn>
              <a:cxn ang="16200000">
                <a:pos x="wd2" y="hd2"/>
              </a:cxn>
            </a:cxnLst>
            <a:rect l="0" t="0" r="r" b="b"/>
            <a:pathLst>
              <a:path w="21600" h="21600" extrusionOk="0">
                <a:moveTo>
                  <a:pt x="2782" y="0"/>
                </a:moveTo>
                <a:cubicBezTo>
                  <a:pt x="2487" y="0"/>
                  <a:pt x="2247" y="451"/>
                  <a:pt x="2247" y="1006"/>
                </a:cubicBezTo>
                <a:lnTo>
                  <a:pt x="2247" y="5944"/>
                </a:lnTo>
                <a:lnTo>
                  <a:pt x="0" y="8621"/>
                </a:lnTo>
                <a:lnTo>
                  <a:pt x="2247" y="11294"/>
                </a:lnTo>
                <a:lnTo>
                  <a:pt x="2247" y="20598"/>
                </a:lnTo>
                <a:cubicBezTo>
                  <a:pt x="2247" y="21153"/>
                  <a:pt x="2487" y="21600"/>
                  <a:pt x="2782" y="21600"/>
                </a:cubicBezTo>
                <a:lnTo>
                  <a:pt x="21064" y="21600"/>
                </a:lnTo>
                <a:cubicBezTo>
                  <a:pt x="21360" y="21600"/>
                  <a:pt x="21600" y="21153"/>
                  <a:pt x="21600" y="20598"/>
                </a:cubicBezTo>
                <a:lnTo>
                  <a:pt x="21600" y="1006"/>
                </a:lnTo>
                <a:cubicBezTo>
                  <a:pt x="21600" y="451"/>
                  <a:pt x="21360" y="0"/>
                  <a:pt x="21064" y="0"/>
                </a:cubicBezTo>
                <a:lnTo>
                  <a:pt x="2782" y="0"/>
                </a:lnTo>
                <a:close/>
              </a:path>
            </a:pathLst>
          </a:custGeom>
          <a:solidFill>
            <a:srgbClr val="FFFFFF"/>
          </a:solidFill>
          <a:ln w="25400">
            <a:solidFill/>
            <a:miter lim="400000"/>
          </a:ln>
          <a:extLst>
            <a:ext uri="{C572A759-6A51-4108-AA02-DFA0A04FC94B}">
              <ma14:wrappingTextBoxFlag xmlns:ma14="http://schemas.microsoft.com/office/mac/drawingml/2011/main" val="1"/>
            </a:ext>
          </a:extLst>
        </p:spPr>
        <p:txBody>
          <a:bodyPr lIns="0" tIns="0" rIns="0" bIns="0" anchor="ctr"/>
          <a:lstStyle/>
          <a:p>
            <a:pPr lvl="0" algn="just">
              <a:defRPr sz="1800">
                <a:uFillTx/>
              </a:defRPr>
            </a:pPr>
            <a:r>
              <a:rPr sz="1300">
                <a:solidFill>
                  <a:srgbClr val="A6AAA9"/>
                </a:solidFill>
                <a:uFill>
                  <a:solidFill/>
                </a:uFill>
                <a:latin typeface="Consolas"/>
                <a:ea typeface="Consolas"/>
                <a:cs typeface="Consolas"/>
                <a:sym typeface="Consolas"/>
              </a:rPr>
              <a:t>5HRG4y9N2vvbXNUwv0Jgi5eRv8ilIFhm4qpdc8t9xTTBZ</a:t>
            </a:r>
            <a:r>
              <a:rPr sz="1300" b="1">
                <a:solidFill>
                  <a:srgbClr val="0365C0"/>
                </a:solidFill>
                <a:uFill>
                  <a:solidFill/>
                </a:uFill>
                <a:latin typeface="Consolas"/>
                <a:ea typeface="Consolas"/>
                <a:cs typeface="Consolas"/>
                <a:sym typeface="Consolas"/>
              </a:rPr>
              <a:t>data</a:t>
            </a:r>
            <a:r>
              <a:rPr sz="1300">
                <a:solidFill>
                  <a:srgbClr val="53585F"/>
                </a:solidFill>
                <a:uFill>
                  <a:solidFill/>
                </a:uFill>
                <a:latin typeface="Consolas"/>
                <a:ea typeface="Consolas"/>
                <a:cs typeface="Consolas"/>
                <a:sym typeface="Consolas"/>
              </a:rPr>
              <a:t>&amp;</a:t>
            </a:r>
            <a:r>
              <a:rPr sz="1300" b="1">
                <a:solidFill>
                  <a:srgbClr val="C82506"/>
                </a:solidFill>
                <a:uFill>
                  <a:solidFill/>
                </a:uFill>
                <a:latin typeface="Consolas"/>
                <a:ea typeface="Consolas"/>
                <a:cs typeface="Consolas"/>
                <a:sym typeface="Consolas"/>
              </a:rPr>
              <a:t>username=zakir&amp;password=123</a:t>
            </a:r>
            <a:r>
              <a:rPr sz="1300">
                <a:solidFill>
                  <a:srgbClr val="A6AAA9"/>
                </a:solidFill>
                <a:uFill>
                  <a:solidFill/>
                </a:uFill>
                <a:latin typeface="Consolas"/>
                <a:ea typeface="Consolas"/>
                <a:cs typeface="Consolas"/>
                <a:sym typeface="Consolas"/>
              </a:rPr>
              <a:t>lnI1c9rX7ZayyY2N0H72MngCOUuWIogpPuRabENAkXlkH8t3Os05q8v</a:t>
            </a:r>
          </a:p>
        </p:txBody>
      </p:sp>
      <p:sp>
        <p:nvSpPr>
          <p:cNvPr id="75" name="Shape 75"/>
          <p:cNvSpPr/>
          <p:nvPr/>
        </p:nvSpPr>
        <p:spPr>
          <a:xfrm flipH="1">
            <a:off x="922134" y="3116124"/>
            <a:ext cx="3451198" cy="407749"/>
          </a:xfrm>
          <a:prstGeom prst="line">
            <a:avLst/>
          </a:prstGeom>
          <a:ln w="38100" cap="rnd">
            <a:solidFill/>
            <a:custDash>
              <a:ds d="100000" sp="200000"/>
            </a:custDash>
            <a:miter lim="400000"/>
            <a:tailEnd type="triangle"/>
          </a:ln>
        </p:spPr>
        <p:txBody>
          <a:bodyPr lIns="35717" tIns="35717" rIns="35717" bIns="35717" anchor="ctr"/>
          <a:lstStyle/>
          <a:p>
            <a:pPr lvl="0">
              <a:defRPr sz="7800"/>
            </a:pPr>
            <a:endParaRPr/>
          </a:p>
        </p:txBody>
      </p:sp>
      <p:sp>
        <p:nvSpPr>
          <p:cNvPr id="76" name="Shape 76"/>
          <p:cNvSpPr/>
          <p:nvPr/>
        </p:nvSpPr>
        <p:spPr>
          <a:xfrm rot="21233659">
            <a:off x="1219859" y="2993523"/>
            <a:ext cx="2874689" cy="276821"/>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0" algn="just">
              <a:defRPr sz="1800">
                <a:uFillTx/>
              </a:defRPr>
            </a:pPr>
            <a:r>
              <a:rPr sz="1300">
                <a:solidFill>
                  <a:srgbClr val="0365C0"/>
                </a:solidFill>
                <a:uFill>
                  <a:solidFill/>
                </a:uFill>
                <a:latin typeface="Gill Sans SemiBold"/>
                <a:ea typeface="Gill Sans SemiBold"/>
                <a:cs typeface="Gill Sans SemiBold"/>
                <a:sym typeface="Gill Sans SemiBold"/>
              </a:rPr>
              <a:t>data</a:t>
            </a:r>
            <a:r>
              <a:rPr sz="1300">
                <a:solidFill>
                  <a:srgbClr val="53585F"/>
                </a:solidFill>
                <a:uFill>
                  <a:solidFill/>
                </a:uFill>
              </a:rPr>
              <a:t>&amp;</a:t>
            </a:r>
            <a:r>
              <a:rPr sz="1300">
                <a:solidFill>
                  <a:srgbClr val="C82506"/>
                </a:solidFill>
                <a:uFill>
                  <a:solidFill/>
                </a:uFill>
                <a:latin typeface="Gill Sans SemiBold"/>
                <a:ea typeface="Gill Sans SemiBold"/>
                <a:cs typeface="Gill Sans SemiBold"/>
                <a:sym typeface="Gill Sans SemiBold"/>
              </a:rPr>
              <a:t>username=zakir&amp;password=123</a:t>
            </a:r>
          </a:p>
        </p:txBody>
      </p:sp>
    </p:spTree>
    <p:extLst>
      <p:ext uri="{BB962C8B-B14F-4D97-AF65-F5344CB8AC3E}">
        <p14:creationId xmlns:p14="http://schemas.microsoft.com/office/powerpoint/2010/main" val="48120644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Talk Outline</a:t>
            </a:r>
            <a:endParaRPr lang="nl-NL" dirty="0"/>
          </a:p>
        </p:txBody>
      </p:sp>
      <p:sp>
        <p:nvSpPr>
          <p:cNvPr id="6" name="TextBox 5"/>
          <p:cNvSpPr txBox="1"/>
          <p:nvPr/>
        </p:nvSpPr>
        <p:spPr>
          <a:xfrm>
            <a:off x="6288138" y="4980911"/>
            <a:ext cx="184666" cy="369332"/>
          </a:xfrm>
          <a:prstGeom prst="rect">
            <a:avLst/>
          </a:prstGeom>
          <a:noFill/>
        </p:spPr>
        <p:txBody>
          <a:bodyPr wrap="none" rtlCol="0">
            <a:spAutoFit/>
          </a:bodyPr>
          <a:lstStyle/>
          <a:p>
            <a:r>
              <a:rPr lang="en-US" dirty="0" smtClean="0"/>
              <a:t>	</a:t>
            </a:r>
            <a:endParaRPr lang="en-US" dirty="0"/>
          </a:p>
        </p:txBody>
      </p:sp>
      <p:sp>
        <p:nvSpPr>
          <p:cNvPr id="9" name="Text Placeholder 6"/>
          <p:cNvSpPr txBox="1">
            <a:spLocks/>
          </p:cNvSpPr>
          <p:nvPr/>
        </p:nvSpPr>
        <p:spPr>
          <a:xfrm>
            <a:off x="395536" y="1628800"/>
            <a:ext cx="8424936" cy="4680520"/>
          </a:xfrm>
          <a:prstGeom prst="rect">
            <a:avLst/>
          </a:prstGeom>
        </p:spPr>
        <p:txBody>
          <a:bodyPr>
            <a:normAutofit/>
          </a:bodyPr>
          <a:lst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2" indent="-457200">
              <a:lnSpc>
                <a:spcPct val="100000"/>
              </a:lnSpc>
              <a:buAutoNum type="arabicPeriod"/>
            </a:pPr>
            <a:r>
              <a:rPr lang="en-US" sz="2800" b="1" dirty="0" smtClean="0">
                <a:solidFill>
                  <a:schemeClr val="tx2">
                    <a:lumMod val="75000"/>
                  </a:schemeClr>
                </a:solidFill>
              </a:rPr>
              <a:t>HTTPS Background</a:t>
            </a:r>
          </a:p>
          <a:p>
            <a:pPr marL="457200" lvl="2" indent="-457200">
              <a:lnSpc>
                <a:spcPct val="100000"/>
              </a:lnSpc>
              <a:buAutoNum type="arabicPeriod"/>
            </a:pPr>
            <a:endParaRPr lang="en-US" sz="1500" dirty="0" smtClean="0">
              <a:solidFill>
                <a:schemeClr val="tx1"/>
              </a:solidFill>
            </a:endParaRPr>
          </a:p>
          <a:p>
            <a:pPr marL="457200" lvl="2" indent="-457200">
              <a:lnSpc>
                <a:spcPct val="100000"/>
              </a:lnSpc>
              <a:buAutoNum type="arabicPeriod"/>
            </a:pPr>
            <a:r>
              <a:rPr lang="en-US" sz="2800" dirty="0" smtClean="0">
                <a:solidFill>
                  <a:schemeClr val="tx1"/>
                </a:solidFill>
              </a:rPr>
              <a:t>Data Collection Methodology</a:t>
            </a:r>
          </a:p>
          <a:p>
            <a:pPr lvl="2">
              <a:lnSpc>
                <a:spcPct val="100000"/>
              </a:lnSpc>
            </a:pPr>
            <a:endParaRPr lang="en-US" sz="1500" dirty="0" smtClean="0">
              <a:solidFill>
                <a:schemeClr val="tx1"/>
              </a:solidFill>
            </a:endParaRPr>
          </a:p>
          <a:p>
            <a:pPr marL="457200" lvl="2" indent="-457200">
              <a:lnSpc>
                <a:spcPct val="100000"/>
              </a:lnSpc>
              <a:buAutoNum type="arabicPeriod"/>
            </a:pPr>
            <a:r>
              <a:rPr lang="en-US" sz="2800" dirty="0">
                <a:solidFill>
                  <a:schemeClr val="tx1"/>
                </a:solidFill>
              </a:rPr>
              <a:t>Identifying Trusted Authorities</a:t>
            </a:r>
          </a:p>
          <a:p>
            <a:pPr lvl="2">
              <a:lnSpc>
                <a:spcPct val="100000"/>
              </a:lnSpc>
            </a:pPr>
            <a:endParaRPr lang="en-US" sz="1500" dirty="0" smtClean="0">
              <a:solidFill>
                <a:schemeClr val="tx1"/>
              </a:solidFill>
            </a:endParaRPr>
          </a:p>
          <a:p>
            <a:pPr marL="457200" lvl="2" indent="-457200">
              <a:lnSpc>
                <a:spcPct val="100000"/>
              </a:lnSpc>
              <a:buAutoNum type="arabicPeriod"/>
            </a:pPr>
            <a:r>
              <a:rPr lang="en-US" sz="2800" dirty="0" smtClean="0">
                <a:solidFill>
                  <a:schemeClr val="tx1"/>
                </a:solidFill>
              </a:rPr>
              <a:t>Worrisome Trends and Observations </a:t>
            </a:r>
          </a:p>
          <a:p>
            <a:pPr marL="457200" lvl="2" indent="-457200">
              <a:lnSpc>
                <a:spcPct val="100000"/>
              </a:lnSpc>
              <a:buAutoNum type="arabicPeriod"/>
            </a:pPr>
            <a:endParaRPr lang="en-US" sz="1500" dirty="0" smtClean="0">
              <a:solidFill>
                <a:schemeClr val="tx1"/>
              </a:solidFill>
            </a:endParaRPr>
          </a:p>
          <a:p>
            <a:pPr marL="457200" lvl="2" indent="-457200">
              <a:lnSpc>
                <a:spcPct val="100000"/>
              </a:lnSpc>
              <a:buAutoNum type="arabicPeriod"/>
            </a:pPr>
            <a:r>
              <a:rPr lang="en-US" sz="2800" dirty="0" smtClean="0">
                <a:solidFill>
                  <a:schemeClr val="tx1"/>
                </a:solidFill>
              </a:rPr>
              <a:t>How can we make the HTTPS </a:t>
            </a:r>
            <a:br>
              <a:rPr lang="en-US" sz="2800" dirty="0" smtClean="0">
                <a:solidFill>
                  <a:schemeClr val="tx1"/>
                </a:solidFill>
              </a:rPr>
            </a:br>
            <a:r>
              <a:rPr lang="en-US" sz="2800" dirty="0" smtClean="0">
                <a:solidFill>
                  <a:schemeClr val="tx1"/>
                </a:solidFill>
              </a:rPr>
              <a:t>ecosystem more secure?</a:t>
            </a:r>
          </a:p>
          <a:p>
            <a:pPr marL="457200" lvl="2" indent="-457200">
              <a:lnSpc>
                <a:spcPct val="100000"/>
              </a:lnSpc>
              <a:buAutoNum type="arabicPeriod"/>
            </a:pPr>
            <a:endParaRPr lang="en-US" sz="2800" dirty="0">
              <a:solidFill>
                <a:schemeClr val="tx1"/>
              </a:solidFill>
            </a:endParaRPr>
          </a:p>
        </p:txBody>
      </p:sp>
      <p:sp>
        <p:nvSpPr>
          <p:cNvPr id="2" name="Text Placeholder 1"/>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54059122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p:cNvSpPr>
          <p:nvPr>
            <p:ph type="sldNum" sz="quarter" idx="4294967295"/>
          </p:nvPr>
        </p:nvSpPr>
        <p:spPr>
          <a:xfrm>
            <a:off x="8987580" y="6601618"/>
            <a:ext cx="103729"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30</a:t>
            </a:fld>
            <a:endParaRPr sz="1200">
              <a:solidFill>
                <a:srgbClr val="F5F5F5"/>
              </a:solidFill>
              <a:uFill>
                <a:solidFill>
                  <a:srgbClr val="F5F5F5"/>
                </a:solidFill>
              </a:uFill>
            </a:endParaRPr>
          </a:p>
        </p:txBody>
      </p:sp>
      <p:pic>
        <p:nvPicPr>
          <p:cNvPr id="81" name="pasted-image.png"/>
          <p:cNvPicPr/>
          <p:nvPr/>
        </p:nvPicPr>
        <p:blipFill>
          <a:blip r:embed="rId3">
            <a:extLst/>
          </a:blip>
          <a:stretch>
            <a:fillRect/>
          </a:stretch>
        </p:blipFill>
        <p:spPr>
          <a:xfrm>
            <a:off x="275212" y="2719255"/>
            <a:ext cx="3536395" cy="1025555"/>
          </a:xfrm>
          <a:prstGeom prst="rect">
            <a:avLst/>
          </a:prstGeom>
          <a:ln w="12700">
            <a:miter lim="400000"/>
          </a:ln>
        </p:spPr>
      </p:pic>
      <p:pic>
        <p:nvPicPr>
          <p:cNvPr id="82" name="pasted-image.png"/>
          <p:cNvPicPr/>
          <p:nvPr/>
        </p:nvPicPr>
        <p:blipFill>
          <a:blip r:embed="rId4">
            <a:extLst/>
          </a:blip>
          <a:stretch>
            <a:fillRect/>
          </a:stretch>
        </p:blipFill>
        <p:spPr>
          <a:xfrm>
            <a:off x="7543574" y="1094244"/>
            <a:ext cx="1597217" cy="1774685"/>
          </a:xfrm>
          <a:prstGeom prst="rect">
            <a:avLst/>
          </a:prstGeom>
          <a:ln w="12700">
            <a:miter lim="400000"/>
          </a:ln>
        </p:spPr>
      </p:pic>
      <p:pic>
        <p:nvPicPr>
          <p:cNvPr id="83" name="pasted-image.png"/>
          <p:cNvPicPr/>
          <p:nvPr/>
        </p:nvPicPr>
        <p:blipFill>
          <a:blip r:embed="rId5">
            <a:extLst/>
          </a:blip>
          <a:stretch>
            <a:fillRect/>
          </a:stretch>
        </p:blipFill>
        <p:spPr>
          <a:xfrm>
            <a:off x="6854862" y="2908439"/>
            <a:ext cx="2012157" cy="1509118"/>
          </a:xfrm>
          <a:prstGeom prst="rect">
            <a:avLst/>
          </a:prstGeom>
          <a:ln w="12700">
            <a:miter lim="400000"/>
          </a:ln>
        </p:spPr>
      </p:pic>
      <p:pic>
        <p:nvPicPr>
          <p:cNvPr id="84" name="openvpntech_logo_rounded_antialiased copy.png"/>
          <p:cNvPicPr/>
          <p:nvPr/>
        </p:nvPicPr>
        <p:blipFill>
          <a:blip r:embed="rId6">
            <a:extLst/>
          </a:blip>
          <a:stretch>
            <a:fillRect/>
          </a:stretch>
        </p:blipFill>
        <p:spPr>
          <a:xfrm>
            <a:off x="136383" y="226720"/>
            <a:ext cx="3319754" cy="604477"/>
          </a:xfrm>
          <a:prstGeom prst="rect">
            <a:avLst/>
          </a:prstGeom>
          <a:ln w="12700">
            <a:miter lim="400000"/>
          </a:ln>
        </p:spPr>
      </p:pic>
      <p:pic>
        <p:nvPicPr>
          <p:cNvPr id="85" name="pasted-image.png"/>
          <p:cNvPicPr/>
          <p:nvPr/>
        </p:nvPicPr>
        <p:blipFill>
          <a:blip r:embed="rId7">
            <a:extLst/>
          </a:blip>
          <a:stretch>
            <a:fillRect/>
          </a:stretch>
        </p:blipFill>
        <p:spPr>
          <a:xfrm>
            <a:off x="2377152" y="1177363"/>
            <a:ext cx="2419155" cy="1362791"/>
          </a:xfrm>
          <a:prstGeom prst="rect">
            <a:avLst/>
          </a:prstGeom>
          <a:ln w="12700">
            <a:miter lim="400000"/>
          </a:ln>
        </p:spPr>
      </p:pic>
      <p:pic>
        <p:nvPicPr>
          <p:cNvPr id="86" name="pasted-image.gif"/>
          <p:cNvPicPr/>
          <p:nvPr/>
        </p:nvPicPr>
        <p:blipFill>
          <a:blip r:embed="rId8">
            <a:extLst/>
          </a:blip>
          <a:stretch>
            <a:fillRect/>
          </a:stretch>
        </p:blipFill>
        <p:spPr>
          <a:xfrm>
            <a:off x="977662" y="4534040"/>
            <a:ext cx="2745617" cy="1002613"/>
          </a:xfrm>
          <a:prstGeom prst="rect">
            <a:avLst/>
          </a:prstGeom>
          <a:ln w="12700">
            <a:miter lim="400000"/>
          </a:ln>
        </p:spPr>
      </p:pic>
      <p:pic>
        <p:nvPicPr>
          <p:cNvPr id="87" name="tor-logo-pictures-navy-tor-source-code-encryption-edward-snowden copy.png"/>
          <p:cNvPicPr/>
          <p:nvPr/>
        </p:nvPicPr>
        <p:blipFill>
          <a:blip r:embed="rId9">
            <a:extLst/>
          </a:blip>
          <a:stretch>
            <a:fillRect/>
          </a:stretch>
        </p:blipFill>
        <p:spPr>
          <a:xfrm>
            <a:off x="4814464" y="1604806"/>
            <a:ext cx="1655929" cy="1002613"/>
          </a:xfrm>
          <a:prstGeom prst="rect">
            <a:avLst/>
          </a:prstGeom>
          <a:ln w="12700">
            <a:miter lim="400000"/>
          </a:ln>
        </p:spPr>
      </p:pic>
      <p:pic>
        <p:nvPicPr>
          <p:cNvPr id="88" name="photo_openswan.png"/>
          <p:cNvPicPr/>
          <p:nvPr/>
        </p:nvPicPr>
        <p:blipFill>
          <a:blip r:embed="rId10">
            <a:extLst/>
          </a:blip>
          <a:stretch>
            <a:fillRect/>
          </a:stretch>
        </p:blipFill>
        <p:spPr>
          <a:xfrm>
            <a:off x="5515042" y="3936851"/>
            <a:ext cx="1439380" cy="1288245"/>
          </a:xfrm>
          <a:prstGeom prst="rect">
            <a:avLst/>
          </a:prstGeom>
          <a:ln w="12700">
            <a:miter lim="400000"/>
          </a:ln>
        </p:spPr>
      </p:pic>
      <p:pic>
        <p:nvPicPr>
          <p:cNvPr id="89" name="pasted-image.png"/>
          <p:cNvPicPr/>
          <p:nvPr/>
        </p:nvPicPr>
        <p:blipFill>
          <a:blip r:embed="rId11">
            <a:extLst/>
          </a:blip>
          <a:stretch>
            <a:fillRect/>
          </a:stretch>
        </p:blipFill>
        <p:spPr>
          <a:xfrm>
            <a:off x="4110750" y="2786923"/>
            <a:ext cx="3570181" cy="942529"/>
          </a:xfrm>
          <a:prstGeom prst="rect">
            <a:avLst/>
          </a:prstGeom>
          <a:ln w="12700">
            <a:miter lim="400000"/>
          </a:ln>
        </p:spPr>
      </p:pic>
      <p:pic>
        <p:nvPicPr>
          <p:cNvPr id="90" name="pasted-image.png"/>
          <p:cNvPicPr/>
          <p:nvPr/>
        </p:nvPicPr>
        <p:blipFill>
          <a:blip r:embed="rId12">
            <a:extLst/>
          </a:blip>
          <a:stretch>
            <a:fillRect/>
          </a:stretch>
        </p:blipFill>
        <p:spPr>
          <a:xfrm>
            <a:off x="7275596" y="4387826"/>
            <a:ext cx="1591452" cy="1060703"/>
          </a:xfrm>
          <a:prstGeom prst="rect">
            <a:avLst/>
          </a:prstGeom>
          <a:ln w="12700">
            <a:miter lim="400000"/>
          </a:ln>
        </p:spPr>
      </p:pic>
      <p:pic>
        <p:nvPicPr>
          <p:cNvPr id="91" name="pasted-image.png"/>
          <p:cNvPicPr/>
          <p:nvPr/>
        </p:nvPicPr>
        <p:blipFill>
          <a:blip r:embed="rId13">
            <a:extLst/>
          </a:blip>
          <a:stretch>
            <a:fillRect/>
          </a:stretch>
        </p:blipFill>
        <p:spPr>
          <a:xfrm>
            <a:off x="3692910" y="452215"/>
            <a:ext cx="1777431" cy="942529"/>
          </a:xfrm>
          <a:prstGeom prst="rect">
            <a:avLst/>
          </a:prstGeom>
          <a:ln w="12700">
            <a:miter lim="400000"/>
          </a:ln>
        </p:spPr>
      </p:pic>
      <p:pic>
        <p:nvPicPr>
          <p:cNvPr id="92" name="pasted-image.png"/>
          <p:cNvPicPr/>
          <p:nvPr/>
        </p:nvPicPr>
        <p:blipFill>
          <a:blip r:embed="rId14">
            <a:extLst/>
          </a:blip>
          <a:stretch>
            <a:fillRect/>
          </a:stretch>
        </p:blipFill>
        <p:spPr>
          <a:xfrm>
            <a:off x="312559" y="5423063"/>
            <a:ext cx="2419155" cy="942529"/>
          </a:xfrm>
          <a:prstGeom prst="rect">
            <a:avLst/>
          </a:prstGeom>
          <a:ln w="12700">
            <a:miter lim="400000"/>
          </a:ln>
        </p:spPr>
      </p:pic>
      <p:pic>
        <p:nvPicPr>
          <p:cNvPr id="93" name="pasted-image.png"/>
          <p:cNvPicPr/>
          <p:nvPr/>
        </p:nvPicPr>
        <p:blipFill>
          <a:blip r:embed="rId15">
            <a:extLst/>
          </a:blip>
          <a:stretch>
            <a:fillRect/>
          </a:stretch>
        </p:blipFill>
        <p:spPr>
          <a:xfrm>
            <a:off x="186420" y="1162950"/>
            <a:ext cx="2354636" cy="1025555"/>
          </a:xfrm>
          <a:prstGeom prst="rect">
            <a:avLst/>
          </a:prstGeom>
          <a:ln w="12700">
            <a:miter lim="400000"/>
          </a:ln>
        </p:spPr>
      </p:pic>
      <p:pic>
        <p:nvPicPr>
          <p:cNvPr id="94" name="pasted-image.png"/>
          <p:cNvPicPr/>
          <p:nvPr/>
        </p:nvPicPr>
        <p:blipFill>
          <a:blip r:embed="rId16">
            <a:extLst/>
          </a:blip>
          <a:stretch>
            <a:fillRect/>
          </a:stretch>
        </p:blipFill>
        <p:spPr>
          <a:xfrm>
            <a:off x="6229553" y="5722729"/>
            <a:ext cx="2678907" cy="559892"/>
          </a:xfrm>
          <a:prstGeom prst="rect">
            <a:avLst/>
          </a:prstGeom>
          <a:ln w="12700">
            <a:miter lim="400000"/>
          </a:ln>
        </p:spPr>
      </p:pic>
      <p:pic>
        <p:nvPicPr>
          <p:cNvPr id="95" name="pasted-image.png"/>
          <p:cNvPicPr/>
          <p:nvPr/>
        </p:nvPicPr>
        <p:blipFill>
          <a:blip r:embed="rId17">
            <a:extLst/>
          </a:blip>
          <a:stretch>
            <a:fillRect/>
          </a:stretch>
        </p:blipFill>
        <p:spPr>
          <a:xfrm>
            <a:off x="3556164" y="4611356"/>
            <a:ext cx="1848938" cy="1774684"/>
          </a:xfrm>
          <a:prstGeom prst="rect">
            <a:avLst/>
          </a:prstGeom>
          <a:ln w="12700">
            <a:miter lim="400000"/>
          </a:ln>
        </p:spPr>
      </p:pic>
      <p:pic>
        <p:nvPicPr>
          <p:cNvPr id="96" name="pasted-image.png"/>
          <p:cNvPicPr/>
          <p:nvPr/>
        </p:nvPicPr>
        <p:blipFill>
          <a:blip r:embed="rId18">
            <a:extLst/>
          </a:blip>
          <a:stretch>
            <a:fillRect/>
          </a:stretch>
        </p:blipFill>
        <p:spPr>
          <a:xfrm>
            <a:off x="1083468" y="2411257"/>
            <a:ext cx="1919883" cy="542723"/>
          </a:xfrm>
          <a:prstGeom prst="rect">
            <a:avLst/>
          </a:prstGeom>
          <a:ln w="12700">
            <a:miter lim="400000"/>
          </a:ln>
        </p:spPr>
      </p:pic>
      <p:pic>
        <p:nvPicPr>
          <p:cNvPr id="97" name="57-1 copy.png"/>
          <p:cNvPicPr/>
          <p:nvPr/>
        </p:nvPicPr>
        <p:blipFill>
          <a:blip r:embed="rId19">
            <a:extLst/>
          </a:blip>
          <a:stretch>
            <a:fillRect/>
          </a:stretch>
        </p:blipFill>
        <p:spPr>
          <a:xfrm>
            <a:off x="5724474" y="82381"/>
            <a:ext cx="3320645" cy="711264"/>
          </a:xfrm>
          <a:prstGeom prst="rect">
            <a:avLst/>
          </a:prstGeom>
          <a:ln w="12700">
            <a:miter lim="400000"/>
          </a:ln>
        </p:spPr>
      </p:pic>
      <p:pic>
        <p:nvPicPr>
          <p:cNvPr id="98" name="pasted-image.png"/>
          <p:cNvPicPr/>
          <p:nvPr/>
        </p:nvPicPr>
        <p:blipFill>
          <a:blip r:embed="rId20">
            <a:extLst/>
          </a:blip>
          <a:stretch>
            <a:fillRect/>
          </a:stretch>
        </p:blipFill>
        <p:spPr>
          <a:xfrm>
            <a:off x="3108356" y="3773435"/>
            <a:ext cx="2085488" cy="809295"/>
          </a:xfrm>
          <a:prstGeom prst="rect">
            <a:avLst/>
          </a:prstGeom>
          <a:ln w="12700">
            <a:miter lim="400000"/>
          </a:ln>
        </p:spPr>
      </p:pic>
      <p:pic>
        <p:nvPicPr>
          <p:cNvPr id="99" name="imgres.png"/>
          <p:cNvPicPr/>
          <p:nvPr/>
        </p:nvPicPr>
        <p:blipFill>
          <a:blip r:embed="rId21">
            <a:extLst/>
          </a:blip>
          <a:stretch>
            <a:fillRect/>
          </a:stretch>
        </p:blipFill>
        <p:spPr>
          <a:xfrm>
            <a:off x="239056" y="3923910"/>
            <a:ext cx="1692161" cy="809295"/>
          </a:xfrm>
          <a:prstGeom prst="rect">
            <a:avLst/>
          </a:prstGeom>
          <a:ln w="12700">
            <a:miter lim="400000"/>
          </a:ln>
        </p:spPr>
      </p:pic>
      <p:pic>
        <p:nvPicPr>
          <p:cNvPr id="100" name="pasted-image.png"/>
          <p:cNvPicPr/>
          <p:nvPr/>
        </p:nvPicPr>
        <p:blipFill>
          <a:blip r:embed="rId22">
            <a:extLst/>
          </a:blip>
          <a:stretch>
            <a:fillRect/>
          </a:stretch>
        </p:blipFill>
        <p:spPr>
          <a:xfrm>
            <a:off x="6397996" y="1100546"/>
            <a:ext cx="1261566" cy="809295"/>
          </a:xfrm>
          <a:prstGeom prst="rect">
            <a:avLst/>
          </a:prstGeom>
          <a:ln w="12700">
            <a:miter lim="400000"/>
          </a:ln>
        </p:spPr>
      </p:pic>
    </p:spTree>
    <p:extLst>
      <p:ext uri="{BB962C8B-B14F-4D97-AF65-F5344CB8AC3E}">
        <p14:creationId xmlns:p14="http://schemas.microsoft.com/office/powerpoint/2010/main" val="45048414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p:cNvSpPr>
          <p:nvPr>
            <p:ph type="sldNum" sz="quarter" idx="4294967295"/>
          </p:nvPr>
        </p:nvSpPr>
        <p:spPr>
          <a:xfrm>
            <a:off x="8987580" y="6601618"/>
            <a:ext cx="103729"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31</a:t>
            </a:fld>
            <a:endParaRPr sz="1200">
              <a:solidFill>
                <a:srgbClr val="F5F5F5"/>
              </a:solidFill>
              <a:uFill>
                <a:solidFill>
                  <a:srgbClr val="F5F5F5"/>
                </a:solidFill>
              </a:uFill>
            </a:endParaRPr>
          </a:p>
        </p:txBody>
      </p:sp>
      <p:pic>
        <p:nvPicPr>
          <p:cNvPr id="105" name="pasted-image.png"/>
          <p:cNvPicPr/>
          <p:nvPr/>
        </p:nvPicPr>
        <p:blipFill>
          <a:blip r:embed="rId3">
            <a:extLst/>
          </a:blip>
          <a:stretch>
            <a:fillRect/>
          </a:stretch>
        </p:blipFill>
        <p:spPr>
          <a:xfrm>
            <a:off x="275212" y="2719255"/>
            <a:ext cx="3536395" cy="1025555"/>
          </a:xfrm>
          <a:prstGeom prst="rect">
            <a:avLst/>
          </a:prstGeom>
          <a:ln w="12700">
            <a:miter lim="400000"/>
          </a:ln>
        </p:spPr>
      </p:pic>
      <p:pic>
        <p:nvPicPr>
          <p:cNvPr id="106" name="pasted-image.png"/>
          <p:cNvPicPr/>
          <p:nvPr/>
        </p:nvPicPr>
        <p:blipFill>
          <a:blip r:embed="rId4">
            <a:extLst/>
          </a:blip>
          <a:stretch>
            <a:fillRect/>
          </a:stretch>
        </p:blipFill>
        <p:spPr>
          <a:xfrm>
            <a:off x="7498925" y="1094244"/>
            <a:ext cx="1597217" cy="1774685"/>
          </a:xfrm>
          <a:prstGeom prst="rect">
            <a:avLst/>
          </a:prstGeom>
          <a:ln w="12700">
            <a:miter lim="400000"/>
          </a:ln>
        </p:spPr>
      </p:pic>
      <p:pic>
        <p:nvPicPr>
          <p:cNvPr id="107" name="pasted-image.png"/>
          <p:cNvPicPr/>
          <p:nvPr/>
        </p:nvPicPr>
        <p:blipFill>
          <a:blip r:embed="rId5">
            <a:extLst/>
          </a:blip>
          <a:stretch>
            <a:fillRect/>
          </a:stretch>
        </p:blipFill>
        <p:spPr>
          <a:xfrm>
            <a:off x="6854862" y="2837001"/>
            <a:ext cx="2012157" cy="1509118"/>
          </a:xfrm>
          <a:prstGeom prst="rect">
            <a:avLst/>
          </a:prstGeom>
          <a:ln w="12700">
            <a:miter lim="400000"/>
          </a:ln>
        </p:spPr>
      </p:pic>
      <p:pic>
        <p:nvPicPr>
          <p:cNvPr id="108" name="openvpntech_logo_rounded_antialiased copy.png"/>
          <p:cNvPicPr/>
          <p:nvPr/>
        </p:nvPicPr>
        <p:blipFill>
          <a:blip r:embed="rId6">
            <a:extLst/>
          </a:blip>
          <a:stretch>
            <a:fillRect/>
          </a:stretch>
        </p:blipFill>
        <p:spPr>
          <a:xfrm>
            <a:off x="136383" y="226720"/>
            <a:ext cx="3319754" cy="604477"/>
          </a:xfrm>
          <a:prstGeom prst="rect">
            <a:avLst/>
          </a:prstGeom>
          <a:ln w="12700">
            <a:miter lim="400000"/>
          </a:ln>
        </p:spPr>
      </p:pic>
      <p:pic>
        <p:nvPicPr>
          <p:cNvPr id="109" name="pasted-image.png"/>
          <p:cNvPicPr/>
          <p:nvPr/>
        </p:nvPicPr>
        <p:blipFill>
          <a:blip r:embed="rId7">
            <a:extLst/>
          </a:blip>
          <a:stretch>
            <a:fillRect/>
          </a:stretch>
        </p:blipFill>
        <p:spPr>
          <a:xfrm>
            <a:off x="2377152" y="1177363"/>
            <a:ext cx="2419155" cy="1362791"/>
          </a:xfrm>
          <a:prstGeom prst="rect">
            <a:avLst/>
          </a:prstGeom>
          <a:ln w="12700">
            <a:miter lim="400000"/>
          </a:ln>
        </p:spPr>
      </p:pic>
      <p:pic>
        <p:nvPicPr>
          <p:cNvPr id="110" name="pasted-image.gif"/>
          <p:cNvPicPr/>
          <p:nvPr/>
        </p:nvPicPr>
        <p:blipFill>
          <a:blip r:embed="rId8">
            <a:extLst/>
          </a:blip>
          <a:stretch>
            <a:fillRect/>
          </a:stretch>
        </p:blipFill>
        <p:spPr>
          <a:xfrm>
            <a:off x="977662" y="4534040"/>
            <a:ext cx="2745617" cy="1002613"/>
          </a:xfrm>
          <a:prstGeom prst="rect">
            <a:avLst/>
          </a:prstGeom>
          <a:ln w="12700">
            <a:miter lim="400000"/>
          </a:ln>
        </p:spPr>
      </p:pic>
      <p:pic>
        <p:nvPicPr>
          <p:cNvPr id="111" name="tor-logo-pictures-navy-tor-source-code-encryption-edward-snowden copy.png"/>
          <p:cNvPicPr/>
          <p:nvPr/>
        </p:nvPicPr>
        <p:blipFill>
          <a:blip r:embed="rId9">
            <a:extLst/>
          </a:blip>
          <a:stretch>
            <a:fillRect/>
          </a:stretch>
        </p:blipFill>
        <p:spPr>
          <a:xfrm>
            <a:off x="5353307" y="1274152"/>
            <a:ext cx="1655929" cy="1002614"/>
          </a:xfrm>
          <a:prstGeom prst="rect">
            <a:avLst/>
          </a:prstGeom>
          <a:ln w="12700">
            <a:miter lim="400000"/>
          </a:ln>
        </p:spPr>
      </p:pic>
      <p:pic>
        <p:nvPicPr>
          <p:cNvPr id="112" name="photo_openswan.png"/>
          <p:cNvPicPr/>
          <p:nvPr/>
        </p:nvPicPr>
        <p:blipFill>
          <a:blip r:embed="rId10">
            <a:extLst/>
          </a:blip>
          <a:stretch>
            <a:fillRect/>
          </a:stretch>
        </p:blipFill>
        <p:spPr>
          <a:xfrm>
            <a:off x="5461593" y="3826794"/>
            <a:ext cx="1439380" cy="1288245"/>
          </a:xfrm>
          <a:prstGeom prst="rect">
            <a:avLst/>
          </a:prstGeom>
          <a:ln w="12700">
            <a:miter lim="400000"/>
          </a:ln>
        </p:spPr>
      </p:pic>
      <p:pic>
        <p:nvPicPr>
          <p:cNvPr id="113" name="pasted-image.png"/>
          <p:cNvPicPr/>
          <p:nvPr/>
        </p:nvPicPr>
        <p:blipFill>
          <a:blip r:embed="rId11">
            <a:extLst/>
          </a:blip>
          <a:stretch>
            <a:fillRect/>
          </a:stretch>
        </p:blipFill>
        <p:spPr>
          <a:xfrm>
            <a:off x="4107433" y="2577365"/>
            <a:ext cx="3570181" cy="942529"/>
          </a:xfrm>
          <a:prstGeom prst="rect">
            <a:avLst/>
          </a:prstGeom>
          <a:ln w="12700">
            <a:miter lim="400000"/>
          </a:ln>
        </p:spPr>
      </p:pic>
      <p:pic>
        <p:nvPicPr>
          <p:cNvPr id="114" name="pasted-image.png"/>
          <p:cNvPicPr/>
          <p:nvPr/>
        </p:nvPicPr>
        <p:blipFill>
          <a:blip r:embed="rId12">
            <a:extLst/>
          </a:blip>
          <a:stretch>
            <a:fillRect/>
          </a:stretch>
        </p:blipFill>
        <p:spPr>
          <a:xfrm>
            <a:off x="7275596" y="4387826"/>
            <a:ext cx="1591452" cy="1060703"/>
          </a:xfrm>
          <a:prstGeom prst="rect">
            <a:avLst/>
          </a:prstGeom>
          <a:ln w="12700">
            <a:miter lim="400000"/>
          </a:ln>
        </p:spPr>
      </p:pic>
      <p:pic>
        <p:nvPicPr>
          <p:cNvPr id="115" name="pasted-image.png"/>
          <p:cNvPicPr/>
          <p:nvPr/>
        </p:nvPicPr>
        <p:blipFill>
          <a:blip r:embed="rId13">
            <a:extLst/>
          </a:blip>
          <a:stretch>
            <a:fillRect/>
          </a:stretch>
        </p:blipFill>
        <p:spPr>
          <a:xfrm>
            <a:off x="3692910" y="452215"/>
            <a:ext cx="1777431" cy="942529"/>
          </a:xfrm>
          <a:prstGeom prst="rect">
            <a:avLst/>
          </a:prstGeom>
          <a:ln w="12700">
            <a:miter lim="400000"/>
          </a:ln>
        </p:spPr>
      </p:pic>
      <p:pic>
        <p:nvPicPr>
          <p:cNvPr id="116" name="pasted-image.png"/>
          <p:cNvPicPr/>
          <p:nvPr/>
        </p:nvPicPr>
        <p:blipFill>
          <a:blip r:embed="rId14">
            <a:extLst/>
          </a:blip>
          <a:stretch>
            <a:fillRect/>
          </a:stretch>
        </p:blipFill>
        <p:spPr>
          <a:xfrm>
            <a:off x="312559" y="5423063"/>
            <a:ext cx="2419155" cy="942529"/>
          </a:xfrm>
          <a:prstGeom prst="rect">
            <a:avLst/>
          </a:prstGeom>
          <a:ln w="12700">
            <a:miter lim="400000"/>
          </a:ln>
        </p:spPr>
      </p:pic>
      <p:pic>
        <p:nvPicPr>
          <p:cNvPr id="117" name="pasted-image.png"/>
          <p:cNvPicPr/>
          <p:nvPr/>
        </p:nvPicPr>
        <p:blipFill>
          <a:blip r:embed="rId15">
            <a:extLst/>
          </a:blip>
          <a:stretch>
            <a:fillRect/>
          </a:stretch>
        </p:blipFill>
        <p:spPr>
          <a:xfrm>
            <a:off x="186420" y="1162950"/>
            <a:ext cx="2354636" cy="1025555"/>
          </a:xfrm>
          <a:prstGeom prst="rect">
            <a:avLst/>
          </a:prstGeom>
          <a:ln w="12700">
            <a:miter lim="400000"/>
          </a:ln>
        </p:spPr>
      </p:pic>
      <p:pic>
        <p:nvPicPr>
          <p:cNvPr id="118" name="pasted-image.png"/>
          <p:cNvPicPr/>
          <p:nvPr/>
        </p:nvPicPr>
        <p:blipFill>
          <a:blip r:embed="rId16">
            <a:extLst/>
          </a:blip>
          <a:stretch>
            <a:fillRect/>
          </a:stretch>
        </p:blipFill>
        <p:spPr>
          <a:xfrm>
            <a:off x="6229553" y="5722729"/>
            <a:ext cx="2678907" cy="559892"/>
          </a:xfrm>
          <a:prstGeom prst="rect">
            <a:avLst/>
          </a:prstGeom>
          <a:ln w="12700">
            <a:miter lim="400000"/>
          </a:ln>
        </p:spPr>
      </p:pic>
      <p:pic>
        <p:nvPicPr>
          <p:cNvPr id="119" name="pasted-image.png"/>
          <p:cNvPicPr/>
          <p:nvPr/>
        </p:nvPicPr>
        <p:blipFill>
          <a:blip r:embed="rId17">
            <a:extLst/>
          </a:blip>
          <a:stretch>
            <a:fillRect/>
          </a:stretch>
        </p:blipFill>
        <p:spPr>
          <a:xfrm>
            <a:off x="3556164" y="4611356"/>
            <a:ext cx="1848938" cy="1774684"/>
          </a:xfrm>
          <a:prstGeom prst="rect">
            <a:avLst/>
          </a:prstGeom>
          <a:ln w="12700">
            <a:miter lim="400000"/>
          </a:ln>
        </p:spPr>
      </p:pic>
      <p:pic>
        <p:nvPicPr>
          <p:cNvPr id="120" name="pasted-image.png"/>
          <p:cNvPicPr/>
          <p:nvPr/>
        </p:nvPicPr>
        <p:blipFill>
          <a:blip r:embed="rId18">
            <a:extLst/>
          </a:blip>
          <a:stretch>
            <a:fillRect/>
          </a:stretch>
        </p:blipFill>
        <p:spPr>
          <a:xfrm>
            <a:off x="1083468" y="2411257"/>
            <a:ext cx="1919883" cy="542723"/>
          </a:xfrm>
          <a:prstGeom prst="rect">
            <a:avLst/>
          </a:prstGeom>
          <a:ln w="12700">
            <a:miter lim="400000"/>
          </a:ln>
        </p:spPr>
      </p:pic>
      <p:pic>
        <p:nvPicPr>
          <p:cNvPr id="121" name="57-1 copy.png"/>
          <p:cNvPicPr/>
          <p:nvPr/>
        </p:nvPicPr>
        <p:blipFill>
          <a:blip r:embed="rId19">
            <a:extLst/>
          </a:blip>
          <a:stretch>
            <a:fillRect/>
          </a:stretch>
        </p:blipFill>
        <p:spPr>
          <a:xfrm>
            <a:off x="5724474" y="82381"/>
            <a:ext cx="3320645" cy="711264"/>
          </a:xfrm>
          <a:prstGeom prst="rect">
            <a:avLst/>
          </a:prstGeom>
          <a:ln w="12700">
            <a:miter lim="400000"/>
          </a:ln>
        </p:spPr>
      </p:pic>
      <p:pic>
        <p:nvPicPr>
          <p:cNvPr id="122" name="pasted-image.png"/>
          <p:cNvPicPr/>
          <p:nvPr/>
        </p:nvPicPr>
        <p:blipFill>
          <a:blip r:embed="rId20">
            <a:extLst/>
          </a:blip>
          <a:stretch>
            <a:fillRect/>
          </a:stretch>
        </p:blipFill>
        <p:spPr>
          <a:xfrm>
            <a:off x="3108356" y="3773435"/>
            <a:ext cx="2085488" cy="809295"/>
          </a:xfrm>
          <a:prstGeom prst="rect">
            <a:avLst/>
          </a:prstGeom>
          <a:ln w="12700">
            <a:miter lim="400000"/>
          </a:ln>
        </p:spPr>
      </p:pic>
      <p:pic>
        <p:nvPicPr>
          <p:cNvPr id="123" name="imgres.png"/>
          <p:cNvPicPr/>
          <p:nvPr/>
        </p:nvPicPr>
        <p:blipFill>
          <a:blip r:embed="rId21">
            <a:extLst/>
          </a:blip>
          <a:stretch>
            <a:fillRect/>
          </a:stretch>
        </p:blipFill>
        <p:spPr>
          <a:xfrm>
            <a:off x="239056" y="3923910"/>
            <a:ext cx="1692161" cy="809295"/>
          </a:xfrm>
          <a:prstGeom prst="rect">
            <a:avLst/>
          </a:prstGeom>
          <a:ln w="12700">
            <a:miter lim="400000"/>
          </a:ln>
        </p:spPr>
      </p:pic>
      <p:sp>
        <p:nvSpPr>
          <p:cNvPr id="124" name="Shape 124"/>
          <p:cNvSpPr/>
          <p:nvPr/>
        </p:nvSpPr>
        <p:spPr>
          <a:xfrm>
            <a:off x="-1696847" y="-271028"/>
            <a:ext cx="10979511" cy="6820213"/>
          </a:xfrm>
          <a:prstGeom prst="rect">
            <a:avLst/>
          </a:prstGeom>
          <a:solidFill>
            <a:srgbClr val="FFFFFF">
              <a:alpha val="90384"/>
            </a:srgbClr>
          </a:solidFill>
          <a:ln w="12700">
            <a:miter lim="400000"/>
          </a:ln>
        </p:spPr>
        <p:txBody>
          <a:bodyPr lIns="0" tIns="0" rIns="0" bIns="0" anchor="ctr"/>
          <a:lstStyle/>
          <a:p>
            <a:pPr lvl="0">
              <a:defRPr sz="7800"/>
            </a:pPr>
            <a:endParaRPr/>
          </a:p>
        </p:txBody>
      </p:sp>
      <p:sp>
        <p:nvSpPr>
          <p:cNvPr id="125" name="Shape 125"/>
          <p:cNvSpPr/>
          <p:nvPr/>
        </p:nvSpPr>
        <p:spPr>
          <a:xfrm>
            <a:off x="5185582" y="3371678"/>
            <a:ext cx="2972688" cy="63094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5900">
                <a:solidFill>
                  <a:srgbClr val="0365C0"/>
                </a:solidFill>
                <a:latin typeface="Gill Sans SemiBold"/>
                <a:ea typeface="Gill Sans SemiBold"/>
                <a:cs typeface="Gill Sans SemiBold"/>
                <a:sym typeface="Gill Sans SemiBold"/>
              </a:defRPr>
            </a:lvl1pPr>
          </a:lstStyle>
          <a:p>
            <a:pPr lvl="0">
              <a:defRPr sz="1800">
                <a:solidFill>
                  <a:srgbClr val="000000"/>
                </a:solidFill>
                <a:uFillTx/>
              </a:defRPr>
            </a:pPr>
            <a:r>
              <a:rPr sz="4100">
                <a:uFill>
                  <a:solidFill/>
                </a:uFill>
              </a:rPr>
              <a:t>Web Servers</a:t>
            </a:r>
          </a:p>
        </p:txBody>
      </p:sp>
      <p:sp>
        <p:nvSpPr>
          <p:cNvPr id="126" name="Shape 126"/>
          <p:cNvSpPr/>
          <p:nvPr/>
        </p:nvSpPr>
        <p:spPr>
          <a:xfrm>
            <a:off x="1745261" y="521546"/>
            <a:ext cx="4006800" cy="63094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5900">
                <a:latin typeface="Gill Sans SemiBold"/>
                <a:ea typeface="Gill Sans SemiBold"/>
                <a:cs typeface="Gill Sans SemiBold"/>
                <a:sym typeface="Gill Sans SemiBold"/>
              </a:defRPr>
            </a:lvl1pPr>
          </a:lstStyle>
          <a:p>
            <a:pPr lvl="0">
              <a:defRPr sz="1800">
                <a:uFillTx/>
              </a:defRPr>
            </a:pPr>
            <a:r>
              <a:rPr sz="4100">
                <a:uFill>
                  <a:solidFill/>
                </a:uFill>
              </a:rPr>
              <a:t>Database Servers</a:t>
            </a:r>
          </a:p>
        </p:txBody>
      </p:sp>
      <p:sp>
        <p:nvSpPr>
          <p:cNvPr id="127" name="Shape 127"/>
          <p:cNvSpPr/>
          <p:nvPr/>
        </p:nvSpPr>
        <p:spPr>
          <a:xfrm>
            <a:off x="161720" y="2530721"/>
            <a:ext cx="4288434" cy="63094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5900">
                <a:latin typeface="Gill Sans SemiBold"/>
                <a:ea typeface="Gill Sans SemiBold"/>
                <a:cs typeface="Gill Sans SemiBold"/>
                <a:sym typeface="Gill Sans SemiBold"/>
              </a:defRPr>
            </a:lvl1pPr>
          </a:lstStyle>
          <a:p>
            <a:pPr lvl="0">
              <a:defRPr sz="1800">
                <a:uFillTx/>
              </a:defRPr>
            </a:pPr>
            <a:r>
              <a:rPr sz="4100">
                <a:uFill>
                  <a:solidFill/>
                </a:uFill>
              </a:rPr>
              <a:t>Crypto Currencies</a:t>
            </a:r>
          </a:p>
        </p:txBody>
      </p:sp>
      <p:sp>
        <p:nvSpPr>
          <p:cNvPr id="128" name="Shape 128"/>
          <p:cNvSpPr/>
          <p:nvPr/>
        </p:nvSpPr>
        <p:spPr>
          <a:xfrm>
            <a:off x="4513070" y="5456067"/>
            <a:ext cx="3249443" cy="63094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5900">
                <a:latin typeface="Gill Sans SemiBold"/>
                <a:ea typeface="Gill Sans SemiBold"/>
                <a:cs typeface="Gill Sans SemiBold"/>
                <a:sym typeface="Gill Sans SemiBold"/>
              </a:defRPr>
            </a:lvl1pPr>
          </a:lstStyle>
          <a:p>
            <a:pPr lvl="0">
              <a:defRPr sz="1800">
                <a:uFillTx/>
              </a:defRPr>
            </a:pPr>
            <a:r>
              <a:rPr sz="4100">
                <a:uFill>
                  <a:solidFill/>
                </a:uFill>
              </a:rPr>
              <a:t>SMTP Servers</a:t>
            </a:r>
          </a:p>
        </p:txBody>
      </p:sp>
      <p:sp>
        <p:nvSpPr>
          <p:cNvPr id="129" name="Shape 129"/>
          <p:cNvSpPr/>
          <p:nvPr/>
        </p:nvSpPr>
        <p:spPr>
          <a:xfrm>
            <a:off x="556242" y="4306291"/>
            <a:ext cx="4637844" cy="63094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5900">
                <a:latin typeface="Gill Sans SemiBold"/>
                <a:ea typeface="Gill Sans SemiBold"/>
                <a:cs typeface="Gill Sans SemiBold"/>
                <a:sym typeface="Gill Sans SemiBold"/>
              </a:defRPr>
            </a:lvl1pPr>
          </a:lstStyle>
          <a:p>
            <a:pPr lvl="0">
              <a:defRPr sz="1800">
                <a:uFillTx/>
              </a:defRPr>
            </a:pPr>
            <a:r>
              <a:rPr sz="4100">
                <a:uFill>
                  <a:solidFill/>
                </a:uFill>
              </a:rPr>
              <a:t>POP3/IMAP Servers</a:t>
            </a:r>
          </a:p>
        </p:txBody>
      </p:sp>
      <p:sp>
        <p:nvSpPr>
          <p:cNvPr id="130" name="Shape 130"/>
          <p:cNvSpPr/>
          <p:nvPr/>
        </p:nvSpPr>
        <p:spPr>
          <a:xfrm>
            <a:off x="4483986" y="1670584"/>
            <a:ext cx="4191646" cy="63094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5900">
                <a:latin typeface="Gill Sans SemiBold"/>
                <a:ea typeface="Gill Sans SemiBold"/>
                <a:cs typeface="Gill Sans SemiBold"/>
                <a:sym typeface="Gill Sans SemiBold"/>
              </a:defRPr>
            </a:lvl1pPr>
          </a:lstStyle>
          <a:p>
            <a:pPr lvl="0">
              <a:defRPr sz="1800">
                <a:uFillTx/>
              </a:defRPr>
            </a:pPr>
            <a:r>
              <a:rPr sz="4100">
                <a:uFill>
                  <a:solidFill/>
                </a:uFill>
              </a:rPr>
              <a:t>Messaging Servers</a:t>
            </a:r>
          </a:p>
        </p:txBody>
      </p:sp>
    </p:spTree>
    <p:extLst>
      <p:ext uri="{BB962C8B-B14F-4D97-AF65-F5344CB8AC3E}">
        <p14:creationId xmlns:p14="http://schemas.microsoft.com/office/powerpoint/2010/main" val="6335460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sldNum" sz="quarter" idx="4294967295"/>
          </p:nvPr>
        </p:nvSpPr>
        <p:spPr>
          <a:xfrm>
            <a:off x="8871870" y="6601618"/>
            <a:ext cx="10373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32</a:t>
            </a:fld>
            <a:endParaRPr sz="1200">
              <a:solidFill>
                <a:srgbClr val="F5F5F5"/>
              </a:solidFill>
              <a:uFill>
                <a:solidFill>
                  <a:srgbClr val="F5F5F5"/>
                </a:solidFill>
              </a:uFill>
            </a:endParaRPr>
          </a:p>
        </p:txBody>
      </p:sp>
      <p:sp>
        <p:nvSpPr>
          <p:cNvPr id="135" name="Shape 135"/>
          <p:cNvSpPr/>
          <p:nvPr/>
        </p:nvSpPr>
        <p:spPr>
          <a:xfrm>
            <a:off x="312888" y="252988"/>
            <a:ext cx="8518224" cy="892969"/>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defRPr>
            </a:lvl1pPr>
          </a:lstStyle>
          <a:p>
            <a:pPr lvl="0">
              <a:defRPr sz="1800">
                <a:solidFill>
                  <a:srgbClr val="000000"/>
                </a:solidFill>
                <a:uFillTx/>
              </a:defRPr>
            </a:pPr>
            <a:r>
              <a:rPr sz="3300">
                <a:uFill>
                  <a:solidFill/>
                </a:uFill>
              </a:rPr>
              <a:t>Tracking the Vulnerability</a:t>
            </a:r>
          </a:p>
        </p:txBody>
      </p:sp>
      <p:sp>
        <p:nvSpPr>
          <p:cNvPr id="136" name="Shape 136"/>
          <p:cNvSpPr/>
          <p:nvPr/>
        </p:nvSpPr>
        <p:spPr>
          <a:xfrm>
            <a:off x="453628" y="1289055"/>
            <a:ext cx="4462777" cy="5122238"/>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p>
            <a:pPr>
              <a:spcBef>
                <a:spcPts val="492"/>
              </a:spcBef>
              <a:buClr>
                <a:srgbClr val="4FA3C2"/>
              </a:buClr>
              <a:buFont typeface="Calibri"/>
              <a:defRPr sz="1800">
                <a:uFillTx/>
              </a:defRPr>
            </a:pPr>
            <a:r>
              <a:rPr sz="1900" b="1">
                <a:solidFill>
                  <a:srgbClr val="53585F"/>
                </a:solidFill>
                <a:uFill>
                  <a:solidFill>
                    <a:srgbClr val="929292"/>
                  </a:solidFill>
                </a:uFill>
                <a:latin typeface="Calibri"/>
                <a:ea typeface="Calibri"/>
                <a:cs typeface="Calibri"/>
                <a:sym typeface="Calibri"/>
              </a:rPr>
              <a:t>Data Collection</a:t>
            </a:r>
          </a:p>
          <a:p>
            <a:pPr>
              <a:spcBef>
                <a:spcPts val="492"/>
              </a:spcBef>
              <a:buClr>
                <a:srgbClr val="4FA3C2"/>
              </a:buClr>
              <a:buFont typeface="Calibri"/>
              <a:defRPr sz="1800">
                <a:uFillTx/>
              </a:defRPr>
            </a:pPr>
            <a:endParaRPr sz="100" b="1">
              <a:solidFill>
                <a:srgbClr val="53585F"/>
              </a:solidFill>
              <a:uFill>
                <a:solidFill>
                  <a:srgbClr val="929292"/>
                </a:solidFill>
              </a:uFill>
              <a:latin typeface="Calibri"/>
              <a:ea typeface="Calibri"/>
              <a:cs typeface="Calibri"/>
              <a:sym typeface="Calibri"/>
            </a:endParaRPr>
          </a:p>
          <a:p>
            <a:pPr marL="526833" lvl="1" indent="-285740">
              <a:spcBef>
                <a:spcPts val="492"/>
              </a:spcBef>
              <a:buClr>
                <a:srgbClr val="4FA3C2"/>
              </a:buClr>
              <a:buSzPct val="100000"/>
              <a:buFont typeface="Calibri"/>
              <a:buChar char="•"/>
              <a:defRPr sz="1800">
                <a:uFillTx/>
              </a:defRPr>
            </a:pPr>
            <a:r>
              <a:rPr sz="1900">
                <a:solidFill>
                  <a:srgbClr val="53585F"/>
                </a:solidFill>
                <a:uFill>
                  <a:solidFill>
                    <a:srgbClr val="929292"/>
                  </a:solidFill>
                </a:uFill>
                <a:latin typeface="Calibri"/>
                <a:ea typeface="Calibri"/>
                <a:cs typeface="Calibri"/>
                <a:sym typeface="Calibri"/>
              </a:rPr>
              <a:t>Began scanning 48 hours after </a:t>
            </a:r>
            <a:br>
              <a:rPr sz="1900">
                <a:solidFill>
                  <a:srgbClr val="53585F"/>
                </a:solidFill>
                <a:uFill>
                  <a:solidFill>
                    <a:srgbClr val="929292"/>
                  </a:solidFill>
                </a:uFill>
                <a:latin typeface="Calibri"/>
                <a:ea typeface="Calibri"/>
                <a:cs typeface="Calibri"/>
                <a:sym typeface="Calibri"/>
              </a:rPr>
            </a:br>
            <a:r>
              <a:rPr sz="1900">
                <a:solidFill>
                  <a:srgbClr val="53585F"/>
                </a:solidFill>
                <a:uFill>
                  <a:solidFill>
                    <a:srgbClr val="929292"/>
                  </a:solidFill>
                </a:uFill>
                <a:latin typeface="Calibri"/>
                <a:ea typeface="Calibri"/>
                <a:cs typeface="Calibri"/>
                <a:sym typeface="Calibri"/>
              </a:rPr>
              <a:t>public disclosure </a:t>
            </a:r>
          </a:p>
          <a:p>
            <a:pPr marL="526833" lvl="1" indent="-285740">
              <a:spcBef>
                <a:spcPts val="492"/>
              </a:spcBef>
              <a:buClr>
                <a:srgbClr val="4FA3C2"/>
              </a:buClr>
              <a:buSzPct val="100000"/>
              <a:buFont typeface="Calibri"/>
              <a:buChar char="•"/>
              <a:defRPr sz="1800">
                <a:uFillTx/>
              </a:defRPr>
            </a:pPr>
            <a:endParaRPr sz="400">
              <a:solidFill>
                <a:srgbClr val="53585F"/>
              </a:solidFill>
              <a:uFill>
                <a:solidFill>
                  <a:srgbClr val="929292"/>
                </a:solidFill>
              </a:uFill>
              <a:latin typeface="Calibri"/>
              <a:ea typeface="Calibri"/>
              <a:cs typeface="Calibri"/>
              <a:sym typeface="Calibri"/>
            </a:endParaRPr>
          </a:p>
          <a:p>
            <a:pPr marL="526833" lvl="1" indent="-285740">
              <a:spcBef>
                <a:spcPts val="492"/>
              </a:spcBef>
              <a:buClr>
                <a:srgbClr val="4FA3C2"/>
              </a:buClr>
              <a:buSzPct val="100000"/>
              <a:buFont typeface="Calibri"/>
              <a:buChar char="•"/>
              <a:defRPr sz="1800">
                <a:uFillTx/>
              </a:defRPr>
            </a:pPr>
            <a:r>
              <a:rPr sz="1900">
                <a:solidFill>
                  <a:srgbClr val="53585F"/>
                </a:solidFill>
                <a:uFill>
                  <a:solidFill>
                    <a:srgbClr val="929292"/>
                  </a:solidFill>
                </a:uFill>
                <a:latin typeface="Calibri"/>
                <a:ea typeface="Calibri"/>
                <a:cs typeface="Calibri"/>
                <a:sym typeface="Calibri"/>
              </a:rPr>
              <a:t>Scanned Alexa Top 1 Million and </a:t>
            </a:r>
            <a:br>
              <a:rPr sz="1900">
                <a:solidFill>
                  <a:srgbClr val="53585F"/>
                </a:solidFill>
                <a:uFill>
                  <a:solidFill>
                    <a:srgbClr val="929292"/>
                  </a:solidFill>
                </a:uFill>
                <a:latin typeface="Calibri"/>
                <a:ea typeface="Calibri"/>
                <a:cs typeface="Calibri"/>
                <a:sym typeface="Calibri"/>
              </a:rPr>
            </a:br>
            <a:r>
              <a:rPr sz="1900">
                <a:solidFill>
                  <a:srgbClr val="53585F"/>
                </a:solidFill>
                <a:uFill>
                  <a:solidFill>
                    <a:srgbClr val="929292"/>
                  </a:solidFill>
                </a:uFill>
                <a:latin typeface="Calibri"/>
                <a:ea typeface="Calibri"/>
                <a:cs typeface="Calibri"/>
                <a:sym typeface="Calibri"/>
              </a:rPr>
              <a:t>1% samples of IPv4 every 8 hours</a:t>
            </a:r>
          </a:p>
          <a:p>
            <a:pPr>
              <a:spcBef>
                <a:spcPts val="492"/>
              </a:spcBef>
              <a:buClr>
                <a:srgbClr val="4FA3C2"/>
              </a:buClr>
              <a:buFont typeface="Calibri"/>
              <a:defRPr sz="1800">
                <a:uFillTx/>
              </a:defRPr>
            </a:pPr>
            <a:r>
              <a:rPr sz="1900" b="1">
                <a:solidFill>
                  <a:srgbClr val="53585F"/>
                </a:solidFill>
                <a:uFill>
                  <a:solidFill>
                    <a:srgbClr val="929292"/>
                  </a:solidFill>
                </a:uFill>
                <a:latin typeface="Calibri"/>
                <a:ea typeface="Calibri"/>
                <a:cs typeface="Calibri"/>
                <a:sym typeface="Calibri"/>
              </a:rPr>
              <a:t/>
            </a:r>
            <a:br>
              <a:rPr sz="1900" b="1">
                <a:solidFill>
                  <a:srgbClr val="53585F"/>
                </a:solidFill>
                <a:uFill>
                  <a:solidFill>
                    <a:srgbClr val="929292"/>
                  </a:solidFill>
                </a:uFill>
                <a:latin typeface="Calibri"/>
                <a:ea typeface="Calibri"/>
                <a:cs typeface="Calibri"/>
                <a:sym typeface="Calibri"/>
              </a:rPr>
            </a:br>
            <a:r>
              <a:rPr sz="1900" b="1">
                <a:solidFill>
                  <a:srgbClr val="53585F"/>
                </a:solidFill>
                <a:uFill>
                  <a:solidFill>
                    <a:srgbClr val="929292"/>
                  </a:solidFill>
                </a:uFill>
                <a:latin typeface="Calibri"/>
                <a:ea typeface="Calibri"/>
                <a:cs typeface="Calibri"/>
                <a:sym typeface="Calibri"/>
              </a:rPr>
              <a:t>Scanning for Heartbleed </a:t>
            </a:r>
          </a:p>
          <a:p>
            <a:pPr>
              <a:spcBef>
                <a:spcPts val="492"/>
              </a:spcBef>
              <a:buClr>
                <a:srgbClr val="4FA3C2"/>
              </a:buClr>
              <a:buFont typeface="Calibri"/>
              <a:defRPr sz="1800">
                <a:uFillTx/>
              </a:defRPr>
            </a:pPr>
            <a:endParaRPr sz="100" b="1">
              <a:solidFill>
                <a:srgbClr val="53585F"/>
              </a:solidFill>
              <a:uFill>
                <a:solidFill>
                  <a:srgbClr val="929292"/>
                </a:solidFill>
              </a:uFill>
              <a:latin typeface="Calibri"/>
              <a:ea typeface="Calibri"/>
              <a:cs typeface="Calibri"/>
              <a:sym typeface="Calibri"/>
            </a:endParaRPr>
          </a:p>
          <a:p>
            <a:pPr marL="526833" lvl="1" indent="-285740">
              <a:spcBef>
                <a:spcPts val="492"/>
              </a:spcBef>
              <a:buClr>
                <a:srgbClr val="4FA3C2"/>
              </a:buClr>
              <a:buSzPct val="100000"/>
              <a:buFont typeface="Calibri"/>
              <a:buChar char="•"/>
              <a:defRPr sz="1800">
                <a:uFillTx/>
              </a:defRPr>
            </a:pPr>
            <a:r>
              <a:rPr sz="1900">
                <a:solidFill>
                  <a:srgbClr val="53585F"/>
                </a:solidFill>
                <a:uFill>
                  <a:solidFill>
                    <a:srgbClr val="929292"/>
                  </a:solidFill>
                </a:uFill>
                <a:latin typeface="Calibri"/>
                <a:ea typeface="Calibri"/>
                <a:cs typeface="Calibri"/>
                <a:sym typeface="Calibri"/>
              </a:rPr>
              <a:t>Modified ZMap to scan for vulnerable versions of OpenSSL</a:t>
            </a:r>
          </a:p>
          <a:p>
            <a:pPr marL="526833" lvl="1" indent="-285740">
              <a:spcBef>
                <a:spcPts val="492"/>
              </a:spcBef>
              <a:buClr>
                <a:srgbClr val="4FA3C2"/>
              </a:buClr>
              <a:buSzPct val="100000"/>
              <a:buFont typeface="Calibri"/>
              <a:buChar char="•"/>
              <a:defRPr sz="1800">
                <a:uFillTx/>
              </a:defRPr>
            </a:pPr>
            <a:endParaRPr sz="400">
              <a:solidFill>
                <a:srgbClr val="53585F"/>
              </a:solidFill>
              <a:uFill>
                <a:solidFill>
                  <a:srgbClr val="929292"/>
                </a:solidFill>
              </a:uFill>
              <a:latin typeface="Calibri"/>
              <a:ea typeface="Calibri"/>
              <a:cs typeface="Calibri"/>
              <a:sym typeface="Calibri"/>
            </a:endParaRPr>
          </a:p>
          <a:p>
            <a:pPr marL="526833" lvl="1" indent="-285740">
              <a:spcBef>
                <a:spcPts val="492"/>
              </a:spcBef>
              <a:buClr>
                <a:srgbClr val="4FA3C2"/>
              </a:buClr>
              <a:buSzPct val="100000"/>
              <a:buFont typeface="Calibri"/>
              <a:buChar char="•"/>
              <a:defRPr sz="1800">
                <a:uFillTx/>
              </a:defRPr>
            </a:pPr>
            <a:r>
              <a:rPr sz="1900">
                <a:solidFill>
                  <a:srgbClr val="53585F"/>
                </a:solidFill>
                <a:uFill>
                  <a:solidFill>
                    <a:srgbClr val="929292"/>
                  </a:solidFill>
                </a:uFill>
                <a:latin typeface="Calibri"/>
                <a:ea typeface="Calibri"/>
                <a:cs typeface="Calibri"/>
                <a:sym typeface="Calibri"/>
              </a:rPr>
              <a:t>Instead of exploiting the vulnerability, we checked for non-compliant behavior of vulnerable OpenSSL version</a:t>
            </a:r>
          </a:p>
          <a:p>
            <a:pPr>
              <a:spcBef>
                <a:spcPts val="492"/>
              </a:spcBef>
              <a:defRPr sz="1800">
                <a:uFillTx/>
              </a:defRPr>
            </a:pPr>
            <a:endParaRPr sz="1100">
              <a:solidFill>
                <a:srgbClr val="53585F"/>
              </a:solidFill>
              <a:uFill>
                <a:solidFill>
                  <a:srgbClr val="929292"/>
                </a:solidFill>
              </a:uFill>
              <a:latin typeface="Calibri"/>
              <a:ea typeface="Calibri"/>
              <a:cs typeface="Calibri"/>
              <a:sym typeface="Calibri"/>
            </a:endParaRPr>
          </a:p>
        </p:txBody>
      </p:sp>
      <p:sp>
        <p:nvSpPr>
          <p:cNvPr id="137" name="Shape 137"/>
          <p:cNvSpPr/>
          <p:nvPr/>
        </p:nvSpPr>
        <p:spPr>
          <a:xfrm>
            <a:off x="5842957" y="3647453"/>
            <a:ext cx="2941006"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53585F"/>
                </a:solidFill>
              </a:defRPr>
            </a:lvl1pPr>
          </a:lstStyle>
          <a:p>
            <a:pPr lvl="0">
              <a:defRPr sz="1800">
                <a:solidFill>
                  <a:srgbClr val="000000"/>
                </a:solidFill>
                <a:uFillTx/>
              </a:defRPr>
            </a:pPr>
            <a:r>
              <a:rPr sz="2400">
                <a:uFill>
                  <a:solidFill/>
                </a:uFill>
              </a:rPr>
              <a:t>Vulnerable OpenSSL</a:t>
            </a:r>
          </a:p>
        </p:txBody>
      </p:sp>
      <p:sp>
        <p:nvSpPr>
          <p:cNvPr id="138" name="Shape 138"/>
          <p:cNvSpPr/>
          <p:nvPr/>
        </p:nvSpPr>
        <p:spPr>
          <a:xfrm>
            <a:off x="5792627" y="962318"/>
            <a:ext cx="2945965"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53585F"/>
                </a:solidFill>
              </a:defRPr>
            </a:lvl1pPr>
          </a:lstStyle>
          <a:p>
            <a:pPr lvl="0">
              <a:defRPr sz="1800">
                <a:solidFill>
                  <a:srgbClr val="000000"/>
                </a:solidFill>
                <a:uFillTx/>
              </a:defRPr>
            </a:pPr>
            <a:r>
              <a:rPr sz="2400">
                <a:uFill>
                  <a:solidFill/>
                </a:uFill>
              </a:rPr>
              <a:t>RFC 6520 Compliant</a:t>
            </a:r>
          </a:p>
        </p:txBody>
      </p:sp>
      <p:sp>
        <p:nvSpPr>
          <p:cNvPr id="139" name="Shape 139"/>
          <p:cNvSpPr/>
          <p:nvPr/>
        </p:nvSpPr>
        <p:spPr>
          <a:xfrm>
            <a:off x="5793731" y="4727299"/>
            <a:ext cx="2697797" cy="356125"/>
          </a:xfrm>
          <a:prstGeom prst="line">
            <a:avLst/>
          </a:prstGeom>
          <a:ln w="38100" cap="rnd">
            <a:solidFill/>
            <a:custDash>
              <a:ds d="100000" sp="200000"/>
            </a:custDash>
            <a:miter lim="400000"/>
            <a:tailEnd type="triangle"/>
          </a:ln>
        </p:spPr>
        <p:txBody>
          <a:bodyPr lIns="35717" tIns="35717" rIns="35717" bIns="35717" anchor="ctr"/>
          <a:lstStyle/>
          <a:p>
            <a:pPr lvl="0">
              <a:defRPr sz="7800"/>
            </a:pPr>
            <a:endParaRPr/>
          </a:p>
        </p:txBody>
      </p:sp>
      <p:sp>
        <p:nvSpPr>
          <p:cNvPr id="140" name="Shape 140"/>
          <p:cNvSpPr/>
          <p:nvPr/>
        </p:nvSpPr>
        <p:spPr>
          <a:xfrm rot="420000">
            <a:off x="5978935" y="4418509"/>
            <a:ext cx="2402389" cy="358860"/>
          </a:xfrm>
          <a:prstGeom prst="rect">
            <a:avLst/>
          </a:prstGeom>
          <a:solidFill>
            <a:srgbClr val="FFFFFF"/>
          </a:solidFill>
          <a:ln w="25400">
            <a:solidFill>
              <a:srgbClr val="85888D"/>
            </a:solidFill>
            <a:miter lim="400000"/>
          </a:ln>
        </p:spPr>
        <p:txBody>
          <a:bodyPr lIns="0" tIns="0" rIns="0" bIns="0" anchor="ctr"/>
          <a:lstStyle/>
          <a:p>
            <a:pPr lvl="0">
              <a:defRPr sz="7800"/>
            </a:pPr>
            <a:endParaRPr/>
          </a:p>
        </p:txBody>
      </p:sp>
      <p:sp>
        <p:nvSpPr>
          <p:cNvPr id="141" name="Shape 141"/>
          <p:cNvSpPr/>
          <p:nvPr/>
        </p:nvSpPr>
        <p:spPr>
          <a:xfrm rot="420000">
            <a:off x="6351929" y="4360863"/>
            <a:ext cx="588780" cy="35212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i="1"/>
            </a:lvl1pPr>
          </a:lstStyle>
          <a:p>
            <a:pPr lvl="0">
              <a:defRPr sz="1800" i="0">
                <a:uFillTx/>
              </a:defRPr>
            </a:pPr>
            <a:r>
              <a:rPr sz="1400">
                <a:uFill>
                  <a:solidFill/>
                </a:uFill>
              </a:rPr>
              <a:t>0 bytes</a:t>
            </a:r>
          </a:p>
        </p:txBody>
      </p:sp>
      <p:sp>
        <p:nvSpPr>
          <p:cNvPr id="142" name="Shape 142"/>
          <p:cNvSpPr/>
          <p:nvPr/>
        </p:nvSpPr>
        <p:spPr>
          <a:xfrm rot="420000">
            <a:off x="5988730" y="4298851"/>
            <a:ext cx="351583" cy="353835"/>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35717" tIns="35717" rIns="35717" bIns="35717" anchor="ctr"/>
          <a:lstStyle>
            <a:lvl1pPr>
              <a:defRPr sz="2000" i="1"/>
            </a:lvl1pPr>
          </a:lstStyle>
          <a:p>
            <a:pPr lvl="0">
              <a:defRPr sz="1800" i="0">
                <a:uFillTx/>
              </a:defRPr>
            </a:pPr>
            <a:r>
              <a:rPr sz="1400">
                <a:uFill>
                  <a:solidFill/>
                </a:uFill>
              </a:rPr>
              <a:t>01</a:t>
            </a:r>
          </a:p>
        </p:txBody>
      </p:sp>
      <p:sp>
        <p:nvSpPr>
          <p:cNvPr id="143" name="Shape 143"/>
          <p:cNvSpPr/>
          <p:nvPr/>
        </p:nvSpPr>
        <p:spPr>
          <a:xfrm rot="420000">
            <a:off x="6940694" y="4481940"/>
            <a:ext cx="1441085" cy="353835"/>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35717" tIns="35717" rIns="35717" bIns="35717" anchor="ctr"/>
          <a:lstStyle>
            <a:lvl1pPr>
              <a:defRPr sz="1700" i="1"/>
            </a:lvl1pPr>
          </a:lstStyle>
          <a:p>
            <a:pPr lvl="0">
              <a:defRPr sz="1800" i="0">
                <a:uFillTx/>
              </a:defRPr>
            </a:pPr>
            <a:r>
              <a:rPr sz="1200">
                <a:uFill>
                  <a:solidFill/>
                </a:uFill>
              </a:rPr>
              <a:t>(no data or padding)</a:t>
            </a:r>
          </a:p>
        </p:txBody>
      </p:sp>
      <p:sp>
        <p:nvSpPr>
          <p:cNvPr id="144" name="Shape 144"/>
          <p:cNvSpPr/>
          <p:nvPr/>
        </p:nvSpPr>
        <p:spPr>
          <a:xfrm flipH="1">
            <a:off x="5823625" y="5622734"/>
            <a:ext cx="2697797" cy="356126"/>
          </a:xfrm>
          <a:prstGeom prst="line">
            <a:avLst/>
          </a:prstGeom>
          <a:ln w="38100" cap="rnd">
            <a:solidFill/>
            <a:custDash>
              <a:ds d="100000" sp="200000"/>
            </a:custDash>
            <a:miter lim="400000"/>
            <a:tailEnd type="triangle"/>
          </a:ln>
        </p:spPr>
        <p:txBody>
          <a:bodyPr lIns="35717" tIns="35717" rIns="35717" bIns="35717" anchor="ctr"/>
          <a:lstStyle/>
          <a:p>
            <a:pPr lvl="0">
              <a:defRPr sz="7800"/>
            </a:pPr>
            <a:endParaRPr/>
          </a:p>
        </p:txBody>
      </p:sp>
      <p:sp>
        <p:nvSpPr>
          <p:cNvPr id="145" name="Shape 145"/>
          <p:cNvSpPr/>
          <p:nvPr/>
        </p:nvSpPr>
        <p:spPr>
          <a:xfrm>
            <a:off x="5793731" y="2049978"/>
            <a:ext cx="2697797" cy="356126"/>
          </a:xfrm>
          <a:prstGeom prst="line">
            <a:avLst/>
          </a:prstGeom>
          <a:ln w="38100" cap="rnd">
            <a:solidFill/>
            <a:custDash>
              <a:ds d="100000" sp="200000"/>
            </a:custDash>
            <a:miter lim="400000"/>
            <a:tailEnd type="triangle"/>
          </a:ln>
        </p:spPr>
        <p:txBody>
          <a:bodyPr lIns="35717" tIns="35717" rIns="35717" bIns="35717" anchor="ctr"/>
          <a:lstStyle/>
          <a:p>
            <a:pPr lvl="0">
              <a:defRPr sz="7800"/>
            </a:pPr>
            <a:endParaRPr/>
          </a:p>
        </p:txBody>
      </p:sp>
      <p:grpSp>
        <p:nvGrpSpPr>
          <p:cNvPr id="150" name="Group 150"/>
          <p:cNvGrpSpPr/>
          <p:nvPr/>
        </p:nvGrpSpPr>
        <p:grpSpPr>
          <a:xfrm>
            <a:off x="5966022" y="1587207"/>
            <a:ext cx="2431947" cy="648963"/>
            <a:chOff x="0" y="0"/>
            <a:chExt cx="3458767" cy="922968"/>
          </a:xfrm>
        </p:grpSpPr>
        <p:sp>
          <p:nvSpPr>
            <p:cNvPr id="146" name="Shape 146"/>
            <p:cNvSpPr/>
            <p:nvPr/>
          </p:nvSpPr>
          <p:spPr>
            <a:xfrm rot="420000">
              <a:off x="18365" y="206295"/>
              <a:ext cx="3416731" cy="510379"/>
            </a:xfrm>
            <a:prstGeom prst="rect">
              <a:avLst/>
            </a:prstGeom>
            <a:solidFill>
              <a:srgbClr val="FFFFFF"/>
            </a:solidFill>
            <a:ln w="25400" cap="flat">
              <a:solidFill>
                <a:srgbClr val="85888D"/>
              </a:solidFill>
              <a:prstDash val="solid"/>
              <a:miter lim="400000"/>
            </a:ln>
            <a:effectLst/>
          </p:spPr>
          <p:txBody>
            <a:bodyPr wrap="square" lIns="0" tIns="0" rIns="0" bIns="0" numCol="1" anchor="ctr">
              <a:noAutofit/>
            </a:bodyPr>
            <a:lstStyle/>
            <a:p>
              <a:pPr lvl="0">
                <a:defRPr sz="7800"/>
              </a:pPr>
              <a:endParaRPr/>
            </a:p>
          </p:txBody>
        </p:sp>
        <p:sp>
          <p:nvSpPr>
            <p:cNvPr id="147" name="Shape 147"/>
            <p:cNvSpPr/>
            <p:nvPr/>
          </p:nvSpPr>
          <p:spPr>
            <a:xfrm rot="420000">
              <a:off x="548846" y="111609"/>
              <a:ext cx="837376" cy="5007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000" i="1"/>
              </a:lvl1pPr>
            </a:lstStyle>
            <a:p>
              <a:pPr lvl="0">
                <a:defRPr sz="1800" i="0">
                  <a:uFillTx/>
                </a:defRPr>
              </a:pPr>
              <a:r>
                <a:rPr sz="1400">
                  <a:uFill>
                    <a:solidFill/>
                  </a:uFill>
                </a:rPr>
                <a:t>0 bytes</a:t>
              </a:r>
            </a:p>
          </p:txBody>
        </p:sp>
        <p:sp>
          <p:nvSpPr>
            <p:cNvPr id="148" name="Shape 148"/>
            <p:cNvSpPr/>
            <p:nvPr/>
          </p:nvSpPr>
          <p:spPr>
            <a:xfrm rot="420000">
              <a:off x="32296" y="36116"/>
              <a:ext cx="500029" cy="503232"/>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000" i="1"/>
              </a:lvl1pPr>
            </a:lstStyle>
            <a:p>
              <a:pPr lvl="0">
                <a:defRPr sz="1800" i="0">
                  <a:uFillTx/>
                </a:defRPr>
              </a:pPr>
              <a:r>
                <a:rPr sz="1400">
                  <a:uFill>
                    <a:solidFill/>
                  </a:uFill>
                </a:rPr>
                <a:t>01</a:t>
              </a:r>
            </a:p>
          </p:txBody>
        </p:sp>
        <p:sp>
          <p:nvSpPr>
            <p:cNvPr id="149" name="Shape 149"/>
            <p:cNvSpPr/>
            <p:nvPr/>
          </p:nvSpPr>
          <p:spPr>
            <a:xfrm rot="420000">
              <a:off x="1386200" y="296508"/>
              <a:ext cx="2049543" cy="503232"/>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700" i="1"/>
              </a:lvl1pPr>
            </a:lstStyle>
            <a:p>
              <a:pPr lvl="0">
                <a:defRPr sz="1800" i="0">
                  <a:uFillTx/>
                </a:defRPr>
              </a:pPr>
              <a:r>
                <a:rPr sz="1200">
                  <a:uFill>
                    <a:solidFill/>
                  </a:uFill>
                </a:rPr>
                <a:t>(no data or padding)</a:t>
              </a:r>
            </a:p>
          </p:txBody>
        </p:sp>
      </p:grpSp>
      <p:sp>
        <p:nvSpPr>
          <p:cNvPr id="151" name="Shape 151"/>
          <p:cNvSpPr/>
          <p:nvPr/>
        </p:nvSpPr>
        <p:spPr>
          <a:xfrm flipH="1">
            <a:off x="5823625" y="2714899"/>
            <a:ext cx="2697797" cy="356125"/>
          </a:xfrm>
          <a:prstGeom prst="line">
            <a:avLst/>
          </a:prstGeom>
          <a:ln w="38100" cap="rnd">
            <a:solidFill/>
            <a:custDash>
              <a:ds d="100000" sp="200000"/>
            </a:custDash>
            <a:miter lim="400000"/>
            <a:tailEnd type="triangle"/>
          </a:ln>
        </p:spPr>
        <p:txBody>
          <a:bodyPr lIns="35717" tIns="35717" rIns="35717" bIns="35717" anchor="ctr"/>
          <a:lstStyle/>
          <a:p>
            <a:pPr lvl="0">
              <a:defRPr sz="7800"/>
            </a:pPr>
            <a:endParaRPr/>
          </a:p>
        </p:txBody>
      </p:sp>
      <p:pic>
        <p:nvPicPr>
          <p:cNvPr id="152" name="600px-Red_x.svg.png"/>
          <p:cNvPicPr/>
          <p:nvPr/>
        </p:nvPicPr>
        <p:blipFill>
          <a:blip r:embed="rId3">
            <a:extLst/>
          </a:blip>
          <a:stretch>
            <a:fillRect/>
          </a:stretch>
        </p:blipFill>
        <p:spPr>
          <a:xfrm>
            <a:off x="6972147" y="2676967"/>
            <a:ext cx="419696" cy="419696"/>
          </a:xfrm>
          <a:prstGeom prst="rect">
            <a:avLst/>
          </a:prstGeom>
          <a:ln w="12700">
            <a:miter lim="400000"/>
          </a:ln>
        </p:spPr>
      </p:pic>
      <p:sp>
        <p:nvSpPr>
          <p:cNvPr id="153" name="Shape 153"/>
          <p:cNvSpPr/>
          <p:nvPr/>
        </p:nvSpPr>
        <p:spPr>
          <a:xfrm rot="21167016">
            <a:off x="5930155" y="5367487"/>
            <a:ext cx="2402388" cy="358860"/>
          </a:xfrm>
          <a:prstGeom prst="rect">
            <a:avLst/>
          </a:prstGeom>
          <a:solidFill>
            <a:srgbClr val="FFFFFF"/>
          </a:solidFill>
          <a:ln w="25400">
            <a:solidFill>
              <a:srgbClr val="85888D"/>
            </a:solidFill>
            <a:miter lim="400000"/>
          </a:ln>
        </p:spPr>
        <p:txBody>
          <a:bodyPr lIns="0" tIns="0" rIns="0" bIns="0" anchor="ctr"/>
          <a:lstStyle/>
          <a:p>
            <a:pPr lvl="0">
              <a:defRPr sz="7800"/>
            </a:pPr>
            <a:endParaRPr/>
          </a:p>
        </p:txBody>
      </p:sp>
      <p:sp>
        <p:nvSpPr>
          <p:cNvPr id="154" name="Shape 154"/>
          <p:cNvSpPr/>
          <p:nvPr/>
        </p:nvSpPr>
        <p:spPr>
          <a:xfrm rot="21167016">
            <a:off x="6302320" y="5434148"/>
            <a:ext cx="588779" cy="35212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i="1"/>
            </a:lvl1pPr>
          </a:lstStyle>
          <a:p>
            <a:pPr lvl="0">
              <a:defRPr sz="1800" i="0">
                <a:uFillTx/>
              </a:defRPr>
            </a:pPr>
            <a:r>
              <a:rPr sz="1400">
                <a:uFill>
                  <a:solidFill/>
                </a:uFill>
              </a:rPr>
              <a:t>0 bytes</a:t>
            </a:r>
          </a:p>
        </p:txBody>
      </p:sp>
      <p:sp>
        <p:nvSpPr>
          <p:cNvPr id="155" name="Shape 155"/>
          <p:cNvSpPr/>
          <p:nvPr/>
        </p:nvSpPr>
        <p:spPr>
          <a:xfrm rot="21167016">
            <a:off x="5941049" y="5500988"/>
            <a:ext cx="351583" cy="353835"/>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35717" tIns="35717" rIns="35717" bIns="35717" anchor="ctr"/>
          <a:lstStyle>
            <a:lvl1pPr>
              <a:defRPr sz="2000" i="1"/>
            </a:lvl1pPr>
          </a:lstStyle>
          <a:p>
            <a:pPr lvl="0">
              <a:defRPr sz="1800" i="0">
                <a:uFillTx/>
              </a:defRPr>
            </a:pPr>
            <a:r>
              <a:rPr sz="1400">
                <a:uFill>
                  <a:solidFill/>
                </a:uFill>
              </a:rPr>
              <a:t>01</a:t>
            </a:r>
          </a:p>
        </p:txBody>
      </p:sp>
      <p:sp>
        <p:nvSpPr>
          <p:cNvPr id="156" name="Shape 156"/>
          <p:cNvSpPr/>
          <p:nvPr/>
        </p:nvSpPr>
        <p:spPr>
          <a:xfrm rot="21167016">
            <a:off x="6895197" y="5359380"/>
            <a:ext cx="669209" cy="353835"/>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35717" tIns="35717" rIns="35717" bIns="35717" anchor="ctr"/>
          <a:lstStyle>
            <a:lvl1pPr>
              <a:defRPr sz="1700" i="1"/>
            </a:lvl1pPr>
          </a:lstStyle>
          <a:p>
            <a:pPr lvl="0">
              <a:defRPr sz="1800" i="0">
                <a:uFillTx/>
              </a:defRPr>
            </a:pPr>
            <a:r>
              <a:rPr sz="1200">
                <a:uFill>
                  <a:solidFill/>
                </a:uFill>
              </a:rPr>
              <a:t>(no data)</a:t>
            </a:r>
          </a:p>
        </p:txBody>
      </p:sp>
      <p:sp>
        <p:nvSpPr>
          <p:cNvPr id="157" name="Shape 157"/>
          <p:cNvSpPr/>
          <p:nvPr/>
        </p:nvSpPr>
        <p:spPr>
          <a:xfrm rot="21149685">
            <a:off x="7582658" y="5297776"/>
            <a:ext cx="711116" cy="287575"/>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000" i="1"/>
            </a:lvl1pPr>
          </a:lstStyle>
          <a:p>
            <a:pPr lvl="0">
              <a:defRPr sz="1800" i="0">
                <a:uFillTx/>
              </a:defRPr>
            </a:pPr>
            <a:r>
              <a:rPr sz="1400">
                <a:uFill>
                  <a:solidFill/>
                </a:uFill>
              </a:rPr>
              <a:t>padding</a:t>
            </a:r>
          </a:p>
        </p:txBody>
      </p:sp>
      <p:sp>
        <p:nvSpPr>
          <p:cNvPr id="158" name="Shape 158"/>
          <p:cNvSpPr/>
          <p:nvPr/>
        </p:nvSpPr>
        <p:spPr>
          <a:xfrm>
            <a:off x="5718037" y="4129971"/>
            <a:ext cx="2946438" cy="2036209"/>
          </a:xfrm>
          <a:prstGeom prst="rect">
            <a:avLst/>
          </a:prstGeom>
          <a:ln w="25400">
            <a:solidFill>
              <a:srgbClr val="C82506"/>
            </a:solidFill>
            <a:miter lim="400000"/>
          </a:ln>
        </p:spPr>
        <p:txBody>
          <a:bodyPr lIns="0" tIns="0" rIns="0" bIns="0" anchor="ctr"/>
          <a:lstStyle/>
          <a:p>
            <a:pPr lvl="0">
              <a:defRPr sz="7800"/>
            </a:pPr>
            <a:endParaRPr/>
          </a:p>
        </p:txBody>
      </p:sp>
      <p:sp>
        <p:nvSpPr>
          <p:cNvPr id="159" name="Shape 159"/>
          <p:cNvSpPr/>
          <p:nvPr/>
        </p:nvSpPr>
        <p:spPr>
          <a:xfrm>
            <a:off x="5718037" y="1445243"/>
            <a:ext cx="2946438" cy="1833811"/>
          </a:xfrm>
          <a:prstGeom prst="rect">
            <a:avLst/>
          </a:prstGeom>
          <a:ln w="25400">
            <a:solidFill/>
            <a:miter lim="400000"/>
          </a:ln>
        </p:spPr>
        <p:txBody>
          <a:bodyPr lIns="0" tIns="0" rIns="0" bIns="0" anchor="ctr"/>
          <a:lstStyle/>
          <a:p>
            <a:pPr lvl="0">
              <a:defRPr sz="7800"/>
            </a:pPr>
            <a:endParaRPr/>
          </a:p>
        </p:txBody>
      </p:sp>
    </p:spTree>
    <p:extLst>
      <p:ext uri="{BB962C8B-B14F-4D97-AF65-F5344CB8AC3E}">
        <p14:creationId xmlns:p14="http://schemas.microsoft.com/office/powerpoint/2010/main" val="268053677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p:cNvSpPr>
          <p:nvPr>
            <p:ph type="sldNum" sz="quarter" idx="4294967295"/>
          </p:nvPr>
        </p:nvSpPr>
        <p:spPr>
          <a:xfrm>
            <a:off x="8871870" y="6601618"/>
            <a:ext cx="10373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33</a:t>
            </a:fld>
            <a:endParaRPr sz="1200">
              <a:solidFill>
                <a:srgbClr val="F5F5F5"/>
              </a:solidFill>
              <a:uFill>
                <a:solidFill>
                  <a:srgbClr val="F5F5F5"/>
                </a:solidFill>
              </a:uFill>
            </a:endParaRPr>
          </a:p>
        </p:txBody>
      </p:sp>
      <p:sp>
        <p:nvSpPr>
          <p:cNvPr id="164" name="Shape 164"/>
          <p:cNvSpPr/>
          <p:nvPr/>
        </p:nvSpPr>
        <p:spPr>
          <a:xfrm>
            <a:off x="312888" y="252988"/>
            <a:ext cx="8518224" cy="892969"/>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defRPr>
            </a:lvl1pPr>
          </a:lstStyle>
          <a:p>
            <a:pPr lvl="0">
              <a:defRPr sz="1800">
                <a:solidFill>
                  <a:srgbClr val="000000"/>
                </a:solidFill>
                <a:uFillTx/>
              </a:defRPr>
            </a:pPr>
            <a:r>
              <a:rPr sz="3300">
                <a:uFill>
                  <a:solidFill/>
                </a:uFill>
              </a:rPr>
              <a:t>Tracking the Vulnerability</a:t>
            </a:r>
          </a:p>
        </p:txBody>
      </p:sp>
      <p:sp>
        <p:nvSpPr>
          <p:cNvPr id="165" name="Shape 165"/>
          <p:cNvSpPr/>
          <p:nvPr/>
        </p:nvSpPr>
        <p:spPr>
          <a:xfrm>
            <a:off x="453628" y="1289055"/>
            <a:ext cx="4462777" cy="5122238"/>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p>
            <a:pPr>
              <a:spcBef>
                <a:spcPts val="492"/>
              </a:spcBef>
              <a:buClr>
                <a:srgbClr val="4FA3C2"/>
              </a:buClr>
              <a:buFont typeface="Calibri"/>
              <a:defRPr sz="1800">
                <a:uFillTx/>
              </a:defRPr>
            </a:pPr>
            <a:r>
              <a:rPr sz="1900" b="1">
                <a:solidFill>
                  <a:srgbClr val="53585F"/>
                </a:solidFill>
                <a:uFill>
                  <a:solidFill>
                    <a:srgbClr val="929292"/>
                  </a:solidFill>
                </a:uFill>
                <a:latin typeface="Calibri"/>
                <a:ea typeface="Calibri"/>
                <a:cs typeface="Calibri"/>
                <a:sym typeface="Calibri"/>
              </a:rPr>
              <a:t>Data Collection</a:t>
            </a:r>
          </a:p>
          <a:p>
            <a:pPr>
              <a:spcBef>
                <a:spcPts val="492"/>
              </a:spcBef>
              <a:buClr>
                <a:srgbClr val="4FA3C2"/>
              </a:buClr>
              <a:buFont typeface="Calibri"/>
              <a:defRPr sz="1800">
                <a:uFillTx/>
              </a:defRPr>
            </a:pPr>
            <a:endParaRPr sz="100" b="1">
              <a:solidFill>
                <a:srgbClr val="53585F"/>
              </a:solidFill>
              <a:uFill>
                <a:solidFill>
                  <a:srgbClr val="929292"/>
                </a:solidFill>
              </a:uFill>
              <a:latin typeface="Calibri"/>
              <a:ea typeface="Calibri"/>
              <a:cs typeface="Calibri"/>
              <a:sym typeface="Calibri"/>
            </a:endParaRPr>
          </a:p>
          <a:p>
            <a:pPr marL="526833" lvl="1" indent="-285740">
              <a:spcBef>
                <a:spcPts val="492"/>
              </a:spcBef>
              <a:buClr>
                <a:srgbClr val="4FA3C2"/>
              </a:buClr>
              <a:buSzPct val="100000"/>
              <a:buFont typeface="Calibri"/>
              <a:buChar char="•"/>
              <a:defRPr sz="1800">
                <a:uFillTx/>
              </a:defRPr>
            </a:pPr>
            <a:r>
              <a:rPr sz="1900">
                <a:solidFill>
                  <a:srgbClr val="53585F"/>
                </a:solidFill>
                <a:uFill>
                  <a:solidFill>
                    <a:srgbClr val="929292"/>
                  </a:solidFill>
                </a:uFill>
                <a:latin typeface="Calibri"/>
                <a:ea typeface="Calibri"/>
                <a:cs typeface="Calibri"/>
                <a:sym typeface="Calibri"/>
              </a:rPr>
              <a:t>Began scanning 48 hours after </a:t>
            </a:r>
            <a:br>
              <a:rPr sz="1900">
                <a:solidFill>
                  <a:srgbClr val="53585F"/>
                </a:solidFill>
                <a:uFill>
                  <a:solidFill>
                    <a:srgbClr val="929292"/>
                  </a:solidFill>
                </a:uFill>
                <a:latin typeface="Calibri"/>
                <a:ea typeface="Calibri"/>
                <a:cs typeface="Calibri"/>
                <a:sym typeface="Calibri"/>
              </a:rPr>
            </a:br>
            <a:r>
              <a:rPr sz="1900">
                <a:solidFill>
                  <a:srgbClr val="53585F"/>
                </a:solidFill>
                <a:uFill>
                  <a:solidFill>
                    <a:srgbClr val="929292"/>
                  </a:solidFill>
                </a:uFill>
                <a:latin typeface="Calibri"/>
                <a:ea typeface="Calibri"/>
                <a:cs typeface="Calibri"/>
                <a:sym typeface="Calibri"/>
              </a:rPr>
              <a:t>public disclosure </a:t>
            </a:r>
          </a:p>
          <a:p>
            <a:pPr marL="526833" lvl="1" indent="-285740">
              <a:spcBef>
                <a:spcPts val="492"/>
              </a:spcBef>
              <a:buClr>
                <a:srgbClr val="4FA3C2"/>
              </a:buClr>
              <a:buSzPct val="100000"/>
              <a:buFont typeface="Calibri"/>
              <a:buChar char="•"/>
              <a:defRPr sz="1800">
                <a:uFillTx/>
              </a:defRPr>
            </a:pPr>
            <a:endParaRPr sz="400">
              <a:solidFill>
                <a:srgbClr val="53585F"/>
              </a:solidFill>
              <a:uFill>
                <a:solidFill>
                  <a:srgbClr val="929292"/>
                </a:solidFill>
              </a:uFill>
              <a:latin typeface="Calibri"/>
              <a:ea typeface="Calibri"/>
              <a:cs typeface="Calibri"/>
              <a:sym typeface="Calibri"/>
            </a:endParaRPr>
          </a:p>
          <a:p>
            <a:pPr marL="526833" lvl="1" indent="-285740">
              <a:spcBef>
                <a:spcPts val="492"/>
              </a:spcBef>
              <a:buClr>
                <a:srgbClr val="4FA3C2"/>
              </a:buClr>
              <a:buSzPct val="100000"/>
              <a:buFont typeface="Calibri"/>
              <a:buChar char="•"/>
              <a:defRPr sz="1800">
                <a:uFillTx/>
              </a:defRPr>
            </a:pPr>
            <a:r>
              <a:rPr sz="1900">
                <a:solidFill>
                  <a:srgbClr val="53585F"/>
                </a:solidFill>
                <a:uFill>
                  <a:solidFill>
                    <a:srgbClr val="929292"/>
                  </a:solidFill>
                </a:uFill>
                <a:latin typeface="Calibri"/>
                <a:ea typeface="Calibri"/>
                <a:cs typeface="Calibri"/>
                <a:sym typeface="Calibri"/>
              </a:rPr>
              <a:t>Scanned Alexa Top 1 Million and </a:t>
            </a:r>
            <a:br>
              <a:rPr sz="1900">
                <a:solidFill>
                  <a:srgbClr val="53585F"/>
                </a:solidFill>
                <a:uFill>
                  <a:solidFill>
                    <a:srgbClr val="929292"/>
                  </a:solidFill>
                </a:uFill>
                <a:latin typeface="Calibri"/>
                <a:ea typeface="Calibri"/>
                <a:cs typeface="Calibri"/>
                <a:sym typeface="Calibri"/>
              </a:rPr>
            </a:br>
            <a:r>
              <a:rPr sz="1900">
                <a:solidFill>
                  <a:srgbClr val="53585F"/>
                </a:solidFill>
                <a:uFill>
                  <a:solidFill>
                    <a:srgbClr val="929292"/>
                  </a:solidFill>
                </a:uFill>
                <a:latin typeface="Calibri"/>
                <a:ea typeface="Calibri"/>
                <a:cs typeface="Calibri"/>
                <a:sym typeface="Calibri"/>
              </a:rPr>
              <a:t>1% samples of IPv4 every 8 hours</a:t>
            </a:r>
          </a:p>
          <a:p>
            <a:pPr>
              <a:spcBef>
                <a:spcPts val="492"/>
              </a:spcBef>
              <a:defRPr sz="1800">
                <a:uFillTx/>
              </a:defRPr>
            </a:pPr>
            <a:endParaRPr sz="19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1900" b="1">
                <a:solidFill>
                  <a:srgbClr val="53585F"/>
                </a:solidFill>
                <a:uFill>
                  <a:solidFill>
                    <a:srgbClr val="929292"/>
                  </a:solidFill>
                </a:uFill>
                <a:latin typeface="Calibri"/>
                <a:ea typeface="Calibri"/>
                <a:cs typeface="Calibri"/>
                <a:sym typeface="Calibri"/>
              </a:rPr>
              <a:t>Scanning for Heartbleed </a:t>
            </a:r>
          </a:p>
          <a:p>
            <a:pPr>
              <a:spcBef>
                <a:spcPts val="492"/>
              </a:spcBef>
              <a:buClr>
                <a:srgbClr val="4FA3C2"/>
              </a:buClr>
              <a:buFont typeface="Calibri"/>
              <a:defRPr sz="1800">
                <a:uFillTx/>
              </a:defRPr>
            </a:pPr>
            <a:endParaRPr sz="100" b="1">
              <a:solidFill>
                <a:srgbClr val="53585F"/>
              </a:solidFill>
              <a:uFill>
                <a:solidFill>
                  <a:srgbClr val="929292"/>
                </a:solidFill>
              </a:uFill>
              <a:latin typeface="Calibri"/>
              <a:ea typeface="Calibri"/>
              <a:cs typeface="Calibri"/>
              <a:sym typeface="Calibri"/>
            </a:endParaRPr>
          </a:p>
          <a:p>
            <a:pPr marL="526833" lvl="1" indent="-285740">
              <a:spcBef>
                <a:spcPts val="492"/>
              </a:spcBef>
              <a:buClr>
                <a:srgbClr val="4FA3C2"/>
              </a:buClr>
              <a:buSzPct val="100000"/>
              <a:buFont typeface="Calibri"/>
              <a:buChar char="•"/>
              <a:defRPr sz="1800">
                <a:uFillTx/>
              </a:defRPr>
            </a:pPr>
            <a:r>
              <a:rPr sz="1900">
                <a:solidFill>
                  <a:srgbClr val="53585F"/>
                </a:solidFill>
                <a:uFill>
                  <a:solidFill>
                    <a:srgbClr val="929292"/>
                  </a:solidFill>
                </a:uFill>
                <a:latin typeface="Calibri"/>
                <a:ea typeface="Calibri"/>
                <a:cs typeface="Calibri"/>
                <a:sym typeface="Calibri"/>
              </a:rPr>
              <a:t>Modified ZMap to scan for vulnerable OpenSSL versions</a:t>
            </a:r>
          </a:p>
          <a:p>
            <a:pPr marL="526833" lvl="1" indent="-285740">
              <a:spcBef>
                <a:spcPts val="492"/>
              </a:spcBef>
              <a:buClr>
                <a:srgbClr val="4FA3C2"/>
              </a:buClr>
              <a:buSzPct val="100000"/>
              <a:buFont typeface="Calibri"/>
              <a:buChar char="•"/>
              <a:defRPr sz="1800">
                <a:uFillTx/>
              </a:defRPr>
            </a:pPr>
            <a:endParaRPr sz="400">
              <a:solidFill>
                <a:srgbClr val="53585F"/>
              </a:solidFill>
              <a:uFill>
                <a:solidFill>
                  <a:srgbClr val="929292"/>
                </a:solidFill>
              </a:uFill>
              <a:latin typeface="Calibri"/>
              <a:ea typeface="Calibri"/>
              <a:cs typeface="Calibri"/>
              <a:sym typeface="Calibri"/>
            </a:endParaRPr>
          </a:p>
          <a:p>
            <a:pPr marL="526833" lvl="1" indent="-285740">
              <a:spcBef>
                <a:spcPts val="492"/>
              </a:spcBef>
              <a:buClr>
                <a:srgbClr val="4FA3C2"/>
              </a:buClr>
              <a:buSzPct val="100000"/>
              <a:buFont typeface="Calibri"/>
              <a:buChar char="•"/>
              <a:defRPr sz="1800">
                <a:uFillTx/>
              </a:defRPr>
            </a:pPr>
            <a:r>
              <a:rPr sz="1900">
                <a:solidFill>
                  <a:srgbClr val="53585F"/>
                </a:solidFill>
                <a:uFill>
                  <a:solidFill>
                    <a:srgbClr val="929292"/>
                  </a:solidFill>
                </a:uFill>
                <a:latin typeface="Calibri"/>
                <a:ea typeface="Calibri"/>
                <a:cs typeface="Calibri"/>
                <a:sym typeface="Calibri"/>
              </a:rPr>
              <a:t>Instead of exploiting the vulnerability, we checked for non-compliant behavior of vulnerable OpenSSL version</a:t>
            </a:r>
          </a:p>
        </p:txBody>
      </p:sp>
      <p:sp>
        <p:nvSpPr>
          <p:cNvPr id="166" name="Shape 166"/>
          <p:cNvSpPr/>
          <p:nvPr/>
        </p:nvSpPr>
        <p:spPr>
          <a:xfrm>
            <a:off x="5842957" y="3647453"/>
            <a:ext cx="2941006"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53585F"/>
                </a:solidFill>
              </a:defRPr>
            </a:lvl1pPr>
          </a:lstStyle>
          <a:p>
            <a:pPr lvl="0">
              <a:defRPr sz="1800">
                <a:solidFill>
                  <a:srgbClr val="000000"/>
                </a:solidFill>
                <a:uFillTx/>
              </a:defRPr>
            </a:pPr>
            <a:r>
              <a:rPr sz="2400">
                <a:uFill>
                  <a:solidFill/>
                </a:uFill>
              </a:rPr>
              <a:t>Vulnerable OpenSSL</a:t>
            </a:r>
          </a:p>
        </p:txBody>
      </p:sp>
      <p:sp>
        <p:nvSpPr>
          <p:cNvPr id="167" name="Shape 167"/>
          <p:cNvSpPr/>
          <p:nvPr/>
        </p:nvSpPr>
        <p:spPr>
          <a:xfrm>
            <a:off x="5792627" y="962318"/>
            <a:ext cx="2945965"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solidFill>
                  <a:srgbClr val="53585F"/>
                </a:solidFill>
              </a:defRPr>
            </a:lvl1pPr>
          </a:lstStyle>
          <a:p>
            <a:pPr lvl="0">
              <a:defRPr sz="1800">
                <a:solidFill>
                  <a:srgbClr val="000000"/>
                </a:solidFill>
                <a:uFillTx/>
              </a:defRPr>
            </a:pPr>
            <a:r>
              <a:rPr sz="2400">
                <a:uFill>
                  <a:solidFill/>
                </a:uFill>
              </a:rPr>
              <a:t>RFC 6520 Compliant</a:t>
            </a:r>
          </a:p>
        </p:txBody>
      </p:sp>
      <p:sp>
        <p:nvSpPr>
          <p:cNvPr id="168" name="Shape 168"/>
          <p:cNvSpPr/>
          <p:nvPr/>
        </p:nvSpPr>
        <p:spPr>
          <a:xfrm>
            <a:off x="5793731" y="4727299"/>
            <a:ext cx="2697797" cy="356125"/>
          </a:xfrm>
          <a:prstGeom prst="line">
            <a:avLst/>
          </a:prstGeom>
          <a:ln w="38100" cap="rnd">
            <a:solidFill/>
            <a:custDash>
              <a:ds d="100000" sp="200000"/>
            </a:custDash>
            <a:miter lim="400000"/>
            <a:tailEnd type="triangle"/>
          </a:ln>
        </p:spPr>
        <p:txBody>
          <a:bodyPr lIns="35717" tIns="35717" rIns="35717" bIns="35717" anchor="ctr"/>
          <a:lstStyle/>
          <a:p>
            <a:pPr lvl="0">
              <a:defRPr sz="7800"/>
            </a:pPr>
            <a:endParaRPr/>
          </a:p>
        </p:txBody>
      </p:sp>
      <p:sp>
        <p:nvSpPr>
          <p:cNvPr id="169" name="Shape 169"/>
          <p:cNvSpPr/>
          <p:nvPr/>
        </p:nvSpPr>
        <p:spPr>
          <a:xfrm rot="420000">
            <a:off x="5978935" y="4418509"/>
            <a:ext cx="2402389" cy="358860"/>
          </a:xfrm>
          <a:prstGeom prst="rect">
            <a:avLst/>
          </a:prstGeom>
          <a:solidFill>
            <a:srgbClr val="FFFFFF"/>
          </a:solidFill>
          <a:ln w="25400">
            <a:solidFill>
              <a:srgbClr val="85888D"/>
            </a:solidFill>
            <a:miter lim="400000"/>
          </a:ln>
        </p:spPr>
        <p:txBody>
          <a:bodyPr lIns="0" tIns="0" rIns="0" bIns="0" anchor="ctr"/>
          <a:lstStyle/>
          <a:p>
            <a:pPr lvl="0">
              <a:defRPr sz="7800"/>
            </a:pPr>
            <a:endParaRPr/>
          </a:p>
        </p:txBody>
      </p:sp>
      <p:sp>
        <p:nvSpPr>
          <p:cNvPr id="170" name="Shape 170"/>
          <p:cNvSpPr/>
          <p:nvPr/>
        </p:nvSpPr>
        <p:spPr>
          <a:xfrm rot="420000">
            <a:off x="6351929" y="4360863"/>
            <a:ext cx="588780" cy="35212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i="1"/>
            </a:lvl1pPr>
          </a:lstStyle>
          <a:p>
            <a:pPr lvl="0">
              <a:defRPr sz="1800" i="0">
                <a:uFillTx/>
              </a:defRPr>
            </a:pPr>
            <a:r>
              <a:rPr sz="1400">
                <a:uFill>
                  <a:solidFill/>
                </a:uFill>
              </a:rPr>
              <a:t>0 bytes</a:t>
            </a:r>
          </a:p>
        </p:txBody>
      </p:sp>
      <p:sp>
        <p:nvSpPr>
          <p:cNvPr id="171" name="Shape 171"/>
          <p:cNvSpPr/>
          <p:nvPr/>
        </p:nvSpPr>
        <p:spPr>
          <a:xfrm rot="420000">
            <a:off x="5988730" y="4298851"/>
            <a:ext cx="351583" cy="353835"/>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35717" tIns="35717" rIns="35717" bIns="35717" anchor="ctr"/>
          <a:lstStyle>
            <a:lvl1pPr>
              <a:defRPr sz="2000" i="1"/>
            </a:lvl1pPr>
          </a:lstStyle>
          <a:p>
            <a:pPr lvl="0">
              <a:defRPr sz="1800" i="0">
                <a:uFillTx/>
              </a:defRPr>
            </a:pPr>
            <a:r>
              <a:rPr sz="1400">
                <a:uFill>
                  <a:solidFill/>
                </a:uFill>
              </a:rPr>
              <a:t>01</a:t>
            </a:r>
          </a:p>
        </p:txBody>
      </p:sp>
      <p:sp>
        <p:nvSpPr>
          <p:cNvPr id="172" name="Shape 172"/>
          <p:cNvSpPr/>
          <p:nvPr/>
        </p:nvSpPr>
        <p:spPr>
          <a:xfrm rot="420000">
            <a:off x="6940694" y="4481940"/>
            <a:ext cx="1441085" cy="353835"/>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35717" tIns="35717" rIns="35717" bIns="35717" anchor="ctr"/>
          <a:lstStyle>
            <a:lvl1pPr>
              <a:defRPr sz="1700" i="1"/>
            </a:lvl1pPr>
          </a:lstStyle>
          <a:p>
            <a:pPr lvl="0">
              <a:defRPr sz="1800" i="0">
                <a:uFillTx/>
              </a:defRPr>
            </a:pPr>
            <a:r>
              <a:rPr sz="1200">
                <a:uFill>
                  <a:solidFill/>
                </a:uFill>
              </a:rPr>
              <a:t>(no data or padding)</a:t>
            </a:r>
          </a:p>
        </p:txBody>
      </p:sp>
      <p:sp>
        <p:nvSpPr>
          <p:cNvPr id="173" name="Shape 173"/>
          <p:cNvSpPr/>
          <p:nvPr/>
        </p:nvSpPr>
        <p:spPr>
          <a:xfrm flipH="1">
            <a:off x="5823625" y="5622734"/>
            <a:ext cx="2697797" cy="356126"/>
          </a:xfrm>
          <a:prstGeom prst="line">
            <a:avLst/>
          </a:prstGeom>
          <a:ln w="38100" cap="rnd">
            <a:solidFill/>
            <a:custDash>
              <a:ds d="100000" sp="200000"/>
            </a:custDash>
            <a:miter lim="400000"/>
            <a:tailEnd type="triangle"/>
          </a:ln>
        </p:spPr>
        <p:txBody>
          <a:bodyPr lIns="35717" tIns="35717" rIns="35717" bIns="35717" anchor="ctr"/>
          <a:lstStyle/>
          <a:p>
            <a:pPr lvl="0">
              <a:defRPr sz="7800"/>
            </a:pPr>
            <a:endParaRPr/>
          </a:p>
        </p:txBody>
      </p:sp>
      <p:sp>
        <p:nvSpPr>
          <p:cNvPr id="174" name="Shape 174"/>
          <p:cNvSpPr/>
          <p:nvPr/>
        </p:nvSpPr>
        <p:spPr>
          <a:xfrm>
            <a:off x="5793731" y="2049978"/>
            <a:ext cx="2697797" cy="356126"/>
          </a:xfrm>
          <a:prstGeom prst="line">
            <a:avLst/>
          </a:prstGeom>
          <a:ln w="38100" cap="rnd">
            <a:solidFill/>
            <a:custDash>
              <a:ds d="100000" sp="200000"/>
            </a:custDash>
            <a:miter lim="400000"/>
            <a:tailEnd type="triangle"/>
          </a:ln>
        </p:spPr>
        <p:txBody>
          <a:bodyPr lIns="35717" tIns="35717" rIns="35717" bIns="35717" anchor="ctr"/>
          <a:lstStyle/>
          <a:p>
            <a:pPr lvl="0">
              <a:defRPr sz="7800"/>
            </a:pPr>
            <a:endParaRPr/>
          </a:p>
        </p:txBody>
      </p:sp>
      <p:grpSp>
        <p:nvGrpSpPr>
          <p:cNvPr id="179" name="Group 179"/>
          <p:cNvGrpSpPr/>
          <p:nvPr/>
        </p:nvGrpSpPr>
        <p:grpSpPr>
          <a:xfrm>
            <a:off x="5966022" y="1587207"/>
            <a:ext cx="2431947" cy="648963"/>
            <a:chOff x="0" y="0"/>
            <a:chExt cx="3458767" cy="922968"/>
          </a:xfrm>
        </p:grpSpPr>
        <p:sp>
          <p:nvSpPr>
            <p:cNvPr id="175" name="Shape 175"/>
            <p:cNvSpPr/>
            <p:nvPr/>
          </p:nvSpPr>
          <p:spPr>
            <a:xfrm rot="420000">
              <a:off x="18365" y="206295"/>
              <a:ext cx="3416731" cy="510379"/>
            </a:xfrm>
            <a:prstGeom prst="rect">
              <a:avLst/>
            </a:prstGeom>
            <a:solidFill>
              <a:srgbClr val="FFFFFF"/>
            </a:solidFill>
            <a:ln w="25400" cap="flat">
              <a:solidFill>
                <a:srgbClr val="85888D"/>
              </a:solidFill>
              <a:prstDash val="solid"/>
              <a:miter lim="400000"/>
            </a:ln>
            <a:effectLst/>
          </p:spPr>
          <p:txBody>
            <a:bodyPr wrap="square" lIns="0" tIns="0" rIns="0" bIns="0" numCol="1" anchor="ctr">
              <a:noAutofit/>
            </a:bodyPr>
            <a:lstStyle/>
            <a:p>
              <a:pPr lvl="0">
                <a:defRPr sz="7800"/>
              </a:pPr>
              <a:endParaRPr/>
            </a:p>
          </p:txBody>
        </p:sp>
        <p:sp>
          <p:nvSpPr>
            <p:cNvPr id="176" name="Shape 176"/>
            <p:cNvSpPr/>
            <p:nvPr/>
          </p:nvSpPr>
          <p:spPr>
            <a:xfrm rot="420000">
              <a:off x="548846" y="111609"/>
              <a:ext cx="837376" cy="5007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000" i="1"/>
              </a:lvl1pPr>
            </a:lstStyle>
            <a:p>
              <a:pPr lvl="0">
                <a:defRPr sz="1800" i="0">
                  <a:uFillTx/>
                </a:defRPr>
              </a:pPr>
              <a:r>
                <a:rPr sz="1400">
                  <a:uFill>
                    <a:solidFill/>
                  </a:uFill>
                </a:rPr>
                <a:t>0 bytes</a:t>
              </a:r>
            </a:p>
          </p:txBody>
        </p:sp>
        <p:sp>
          <p:nvSpPr>
            <p:cNvPr id="177" name="Shape 177"/>
            <p:cNvSpPr/>
            <p:nvPr/>
          </p:nvSpPr>
          <p:spPr>
            <a:xfrm rot="420000">
              <a:off x="32296" y="36116"/>
              <a:ext cx="500029" cy="503232"/>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000" i="1"/>
              </a:lvl1pPr>
            </a:lstStyle>
            <a:p>
              <a:pPr lvl="0">
                <a:defRPr sz="1800" i="0">
                  <a:uFillTx/>
                </a:defRPr>
              </a:pPr>
              <a:r>
                <a:rPr sz="1400">
                  <a:uFill>
                    <a:solidFill/>
                  </a:uFill>
                </a:rPr>
                <a:t>01</a:t>
              </a:r>
            </a:p>
          </p:txBody>
        </p:sp>
        <p:sp>
          <p:nvSpPr>
            <p:cNvPr id="178" name="Shape 178"/>
            <p:cNvSpPr/>
            <p:nvPr/>
          </p:nvSpPr>
          <p:spPr>
            <a:xfrm rot="420000">
              <a:off x="1386200" y="296508"/>
              <a:ext cx="2049543" cy="503232"/>
            </a:xfrm>
            <a:prstGeom prst="rect">
              <a:avLst/>
            </a:prstGeom>
            <a:no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700" i="1"/>
              </a:lvl1pPr>
            </a:lstStyle>
            <a:p>
              <a:pPr lvl="0">
                <a:defRPr sz="1800" i="0">
                  <a:uFillTx/>
                </a:defRPr>
              </a:pPr>
              <a:r>
                <a:rPr sz="1200">
                  <a:uFill>
                    <a:solidFill/>
                  </a:uFill>
                </a:rPr>
                <a:t>(no data or padding)</a:t>
              </a:r>
            </a:p>
          </p:txBody>
        </p:sp>
      </p:grpSp>
      <p:sp>
        <p:nvSpPr>
          <p:cNvPr id="180" name="Shape 180"/>
          <p:cNvSpPr/>
          <p:nvPr/>
        </p:nvSpPr>
        <p:spPr>
          <a:xfrm flipH="1">
            <a:off x="5823625" y="2714899"/>
            <a:ext cx="2697797" cy="356125"/>
          </a:xfrm>
          <a:prstGeom prst="line">
            <a:avLst/>
          </a:prstGeom>
          <a:ln w="38100" cap="rnd">
            <a:solidFill/>
            <a:custDash>
              <a:ds d="100000" sp="200000"/>
            </a:custDash>
            <a:miter lim="400000"/>
            <a:tailEnd type="triangle"/>
          </a:ln>
        </p:spPr>
        <p:txBody>
          <a:bodyPr lIns="35717" tIns="35717" rIns="35717" bIns="35717" anchor="ctr"/>
          <a:lstStyle/>
          <a:p>
            <a:pPr lvl="0">
              <a:defRPr sz="7800"/>
            </a:pPr>
            <a:endParaRPr/>
          </a:p>
        </p:txBody>
      </p:sp>
      <p:pic>
        <p:nvPicPr>
          <p:cNvPr id="181" name="600px-Red_x.svg.png"/>
          <p:cNvPicPr/>
          <p:nvPr/>
        </p:nvPicPr>
        <p:blipFill>
          <a:blip r:embed="rId3">
            <a:extLst/>
          </a:blip>
          <a:stretch>
            <a:fillRect/>
          </a:stretch>
        </p:blipFill>
        <p:spPr>
          <a:xfrm>
            <a:off x="6972147" y="2659108"/>
            <a:ext cx="419696" cy="419696"/>
          </a:xfrm>
          <a:prstGeom prst="rect">
            <a:avLst/>
          </a:prstGeom>
          <a:ln w="12700">
            <a:miter lim="400000"/>
          </a:ln>
        </p:spPr>
      </p:pic>
      <p:sp>
        <p:nvSpPr>
          <p:cNvPr id="182" name="Shape 182"/>
          <p:cNvSpPr/>
          <p:nvPr/>
        </p:nvSpPr>
        <p:spPr>
          <a:xfrm rot="21167016">
            <a:off x="5930155" y="5367487"/>
            <a:ext cx="2402388" cy="358860"/>
          </a:xfrm>
          <a:prstGeom prst="rect">
            <a:avLst/>
          </a:prstGeom>
          <a:solidFill>
            <a:srgbClr val="FFFFFF"/>
          </a:solidFill>
          <a:ln w="25400">
            <a:solidFill>
              <a:srgbClr val="85888D"/>
            </a:solidFill>
            <a:miter lim="400000"/>
          </a:ln>
        </p:spPr>
        <p:txBody>
          <a:bodyPr lIns="0" tIns="0" rIns="0" bIns="0" anchor="ctr"/>
          <a:lstStyle/>
          <a:p>
            <a:pPr lvl="0">
              <a:defRPr sz="7800"/>
            </a:pPr>
            <a:endParaRPr/>
          </a:p>
        </p:txBody>
      </p:sp>
      <p:sp>
        <p:nvSpPr>
          <p:cNvPr id="183" name="Shape 183"/>
          <p:cNvSpPr/>
          <p:nvPr/>
        </p:nvSpPr>
        <p:spPr>
          <a:xfrm rot="21167016">
            <a:off x="6302320" y="5434148"/>
            <a:ext cx="588779" cy="352124"/>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000" i="1"/>
            </a:lvl1pPr>
          </a:lstStyle>
          <a:p>
            <a:pPr lvl="0">
              <a:defRPr sz="1800" i="0">
                <a:uFillTx/>
              </a:defRPr>
            </a:pPr>
            <a:r>
              <a:rPr sz="1400">
                <a:uFill>
                  <a:solidFill/>
                </a:uFill>
              </a:rPr>
              <a:t>0 bytes</a:t>
            </a:r>
          </a:p>
        </p:txBody>
      </p:sp>
      <p:sp>
        <p:nvSpPr>
          <p:cNvPr id="184" name="Shape 184"/>
          <p:cNvSpPr/>
          <p:nvPr/>
        </p:nvSpPr>
        <p:spPr>
          <a:xfrm rot="21167016">
            <a:off x="5941049" y="5500988"/>
            <a:ext cx="351583" cy="353835"/>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35717" tIns="35717" rIns="35717" bIns="35717" anchor="ctr"/>
          <a:lstStyle>
            <a:lvl1pPr>
              <a:defRPr sz="2000" i="1"/>
            </a:lvl1pPr>
          </a:lstStyle>
          <a:p>
            <a:pPr lvl="0">
              <a:defRPr sz="1800" i="0">
                <a:uFillTx/>
              </a:defRPr>
            </a:pPr>
            <a:r>
              <a:rPr sz="1400">
                <a:uFill>
                  <a:solidFill/>
                </a:uFill>
              </a:rPr>
              <a:t>01</a:t>
            </a:r>
          </a:p>
        </p:txBody>
      </p:sp>
      <p:sp>
        <p:nvSpPr>
          <p:cNvPr id="185" name="Shape 185"/>
          <p:cNvSpPr/>
          <p:nvPr/>
        </p:nvSpPr>
        <p:spPr>
          <a:xfrm rot="21167016">
            <a:off x="6895197" y="5359380"/>
            <a:ext cx="669209" cy="353835"/>
          </a:xfrm>
          <a:prstGeom prst="rect">
            <a:avLst/>
          </a:prstGeom>
          <a:ln w="25400">
            <a:solidFill>
              <a:srgbClr val="85888D"/>
            </a:solidFill>
            <a:miter lim="400000"/>
          </a:ln>
          <a:extLst>
            <a:ext uri="{C572A759-6A51-4108-AA02-DFA0A04FC94B}">
              <ma14:wrappingTextBoxFlag xmlns:ma14="http://schemas.microsoft.com/office/mac/drawingml/2011/main" val="1"/>
            </a:ext>
          </a:extLst>
        </p:spPr>
        <p:txBody>
          <a:bodyPr lIns="35717" tIns="35717" rIns="35717" bIns="35717" anchor="ctr"/>
          <a:lstStyle>
            <a:lvl1pPr>
              <a:defRPr sz="1700" i="1"/>
            </a:lvl1pPr>
          </a:lstStyle>
          <a:p>
            <a:pPr lvl="0">
              <a:defRPr sz="1800" i="0">
                <a:uFillTx/>
              </a:defRPr>
            </a:pPr>
            <a:r>
              <a:rPr sz="1200">
                <a:uFill>
                  <a:solidFill/>
                </a:uFill>
              </a:rPr>
              <a:t>(no data)</a:t>
            </a:r>
          </a:p>
        </p:txBody>
      </p:sp>
      <p:sp>
        <p:nvSpPr>
          <p:cNvPr id="186" name="Shape 186"/>
          <p:cNvSpPr/>
          <p:nvPr/>
        </p:nvSpPr>
        <p:spPr>
          <a:xfrm rot="21149685">
            <a:off x="7582658" y="5297776"/>
            <a:ext cx="711116" cy="287575"/>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000" i="1"/>
            </a:lvl1pPr>
          </a:lstStyle>
          <a:p>
            <a:pPr lvl="0">
              <a:defRPr sz="1800" i="0">
                <a:uFillTx/>
              </a:defRPr>
            </a:pPr>
            <a:r>
              <a:rPr sz="1400">
                <a:uFill>
                  <a:solidFill/>
                </a:uFill>
              </a:rPr>
              <a:t>padding</a:t>
            </a:r>
          </a:p>
        </p:txBody>
      </p:sp>
      <p:sp>
        <p:nvSpPr>
          <p:cNvPr id="187" name="Shape 187"/>
          <p:cNvSpPr/>
          <p:nvPr/>
        </p:nvSpPr>
        <p:spPr>
          <a:xfrm>
            <a:off x="5718037" y="4129971"/>
            <a:ext cx="2946438" cy="2036209"/>
          </a:xfrm>
          <a:prstGeom prst="rect">
            <a:avLst/>
          </a:prstGeom>
          <a:ln w="25400">
            <a:solidFill>
              <a:srgbClr val="C82506"/>
            </a:solidFill>
            <a:miter lim="400000"/>
          </a:ln>
        </p:spPr>
        <p:txBody>
          <a:bodyPr lIns="0" tIns="0" rIns="0" bIns="0" anchor="ctr"/>
          <a:lstStyle/>
          <a:p>
            <a:pPr lvl="0">
              <a:defRPr sz="7800"/>
            </a:pPr>
            <a:endParaRPr/>
          </a:p>
        </p:txBody>
      </p:sp>
      <p:sp>
        <p:nvSpPr>
          <p:cNvPr id="188" name="Shape 188"/>
          <p:cNvSpPr/>
          <p:nvPr/>
        </p:nvSpPr>
        <p:spPr>
          <a:xfrm>
            <a:off x="5718037" y="1445243"/>
            <a:ext cx="2946438" cy="1833811"/>
          </a:xfrm>
          <a:prstGeom prst="rect">
            <a:avLst/>
          </a:prstGeom>
          <a:ln w="25400">
            <a:solidFill/>
            <a:miter lim="400000"/>
          </a:ln>
        </p:spPr>
        <p:txBody>
          <a:bodyPr lIns="0" tIns="0" rIns="0" bIns="0" anchor="ctr"/>
          <a:lstStyle/>
          <a:p>
            <a:pPr lvl="0">
              <a:defRPr sz="7800"/>
            </a:pPr>
            <a:endParaRPr/>
          </a:p>
        </p:txBody>
      </p:sp>
      <p:sp>
        <p:nvSpPr>
          <p:cNvPr id="189" name="Shape 189"/>
          <p:cNvSpPr/>
          <p:nvPr/>
        </p:nvSpPr>
        <p:spPr>
          <a:xfrm>
            <a:off x="613493" y="1516387"/>
            <a:ext cx="7917015" cy="3963914"/>
          </a:xfrm>
          <a:prstGeom prst="rect">
            <a:avLst/>
          </a:prstGeom>
          <a:solidFill>
            <a:srgbClr val="FFFFFF"/>
          </a:solidFill>
          <a:ln w="76200">
            <a:solidFill>
              <a:srgbClr val="C82506"/>
            </a:solidFill>
            <a:miter lim="400000"/>
          </a:ln>
          <a:extLst>
            <a:ext uri="{C572A759-6A51-4108-AA02-DFA0A04FC94B}">
              <ma14:wrappingTextBoxFlag xmlns:ma14="http://schemas.microsoft.com/office/mac/drawingml/2011/main" val="1"/>
            </a:ext>
          </a:extLst>
        </p:spPr>
        <p:txBody>
          <a:bodyPr lIns="0" tIns="0" rIns="0" bIns="0" anchor="ctr"/>
          <a:lstStyle/>
          <a:p>
            <a:pPr lvl="0">
              <a:defRPr sz="1800">
                <a:uFillTx/>
              </a:defRPr>
            </a:pPr>
            <a:r>
              <a:rPr sz="3700">
                <a:uFill>
                  <a:solidFill/>
                </a:uFill>
              </a:rPr>
              <a:t>We did not exploit Heartbleed Vulnerability—no private memory is </a:t>
            </a:r>
            <a:br>
              <a:rPr sz="3700">
                <a:uFill>
                  <a:solidFill/>
                </a:uFill>
              </a:rPr>
            </a:br>
            <a:r>
              <a:rPr sz="3700">
                <a:uFill>
                  <a:solidFill/>
                </a:uFill>
              </a:rPr>
              <a:t>ever sent back by the server</a:t>
            </a:r>
          </a:p>
        </p:txBody>
      </p:sp>
    </p:spTree>
    <p:extLst>
      <p:ext uri="{BB962C8B-B14F-4D97-AF65-F5344CB8AC3E}">
        <p14:creationId xmlns:p14="http://schemas.microsoft.com/office/powerpoint/2010/main" val="150914800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p:cNvSpPr>
          <p:nvPr>
            <p:ph type="sldNum" sz="quarter" idx="4294967295"/>
          </p:nvPr>
        </p:nvSpPr>
        <p:spPr>
          <a:xfrm>
            <a:off x="8833400" y="6601618"/>
            <a:ext cx="18067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34</a:t>
            </a:fld>
            <a:endParaRPr sz="1200">
              <a:solidFill>
                <a:srgbClr val="F5F5F5"/>
              </a:solidFill>
              <a:uFill>
                <a:solidFill>
                  <a:srgbClr val="F5F5F5"/>
                </a:solidFill>
              </a:uFill>
            </a:endParaRPr>
          </a:p>
        </p:txBody>
      </p:sp>
      <p:sp>
        <p:nvSpPr>
          <p:cNvPr id="194" name="Shape 194"/>
          <p:cNvSpPr/>
          <p:nvPr/>
        </p:nvSpPr>
        <p:spPr>
          <a:xfrm>
            <a:off x="312888" y="252988"/>
            <a:ext cx="8518224" cy="892969"/>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300"/>
              <a:t>Top 100 Websites</a:t>
            </a:r>
          </a:p>
        </p:txBody>
      </p:sp>
      <p:sp>
        <p:nvSpPr>
          <p:cNvPr id="195" name="Shape 195"/>
          <p:cNvSpPr/>
          <p:nvPr/>
        </p:nvSpPr>
        <p:spPr>
          <a:xfrm>
            <a:off x="759419" y="1471004"/>
            <a:ext cx="7262302" cy="3725782"/>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p>
            <a:pPr>
              <a:spcBef>
                <a:spcPts val="492"/>
              </a:spcBef>
              <a:buClr>
                <a:srgbClr val="4FA3C2"/>
              </a:buClr>
              <a:buFont typeface="Calibri"/>
              <a:defRPr sz="1800">
                <a:uFillTx/>
              </a:defRPr>
            </a:pPr>
            <a:r>
              <a:rPr sz="2200">
                <a:solidFill>
                  <a:srgbClr val="53585F"/>
                </a:solidFill>
                <a:uFill>
                  <a:solidFill>
                    <a:srgbClr val="929292"/>
                  </a:solidFill>
                </a:uFill>
                <a:latin typeface="Calibri"/>
                <a:ea typeface="Calibri"/>
                <a:cs typeface="Calibri"/>
                <a:sym typeface="Calibri"/>
              </a:rPr>
              <a:t>By aggregating press releases and others’ scans, we found evidence that at least 44 of the Top 100 sites were initially vulnerable</a:t>
            </a:r>
          </a:p>
          <a:p>
            <a:pPr>
              <a:spcBef>
                <a:spcPts val="492"/>
              </a:spcBef>
              <a:buClr>
                <a:srgbClr val="4FA3C2"/>
              </a:buClr>
              <a:buFont typeface="Calibri"/>
              <a:defRPr sz="1800">
                <a:uFillTx/>
              </a:defRPr>
            </a:pPr>
            <a:endParaRPr sz="11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2200">
                <a:solidFill>
                  <a:srgbClr val="53585F"/>
                </a:solidFill>
                <a:uFill>
                  <a:solidFill>
                    <a:srgbClr val="929292"/>
                  </a:solidFill>
                </a:uFill>
                <a:latin typeface="Calibri"/>
                <a:ea typeface="Calibri"/>
                <a:cs typeface="Calibri"/>
                <a:sym typeface="Calibri"/>
              </a:rPr>
              <a:t>A small handful of sites remained vulnerable at 24 hours—including Yahoo, Imgur, Stack Overflow, Flickr, Sogou, </a:t>
            </a:r>
            <a:br>
              <a:rPr sz="2200">
                <a:solidFill>
                  <a:srgbClr val="53585F"/>
                </a:solidFill>
                <a:uFill>
                  <a:solidFill>
                    <a:srgbClr val="929292"/>
                  </a:solidFill>
                </a:uFill>
                <a:latin typeface="Calibri"/>
                <a:ea typeface="Calibri"/>
                <a:cs typeface="Calibri"/>
                <a:sym typeface="Calibri"/>
              </a:rPr>
            </a:br>
            <a:r>
              <a:rPr sz="2200">
                <a:solidFill>
                  <a:srgbClr val="53585F"/>
                </a:solidFill>
                <a:uFill>
                  <a:solidFill>
                    <a:srgbClr val="929292"/>
                  </a:solidFill>
                </a:uFill>
                <a:latin typeface="Calibri"/>
                <a:ea typeface="Calibri"/>
                <a:cs typeface="Calibri"/>
                <a:sym typeface="Calibri"/>
              </a:rPr>
              <a:t>Ok Cupid, and Duck Duck Go</a:t>
            </a:r>
          </a:p>
          <a:p>
            <a:pPr>
              <a:spcBef>
                <a:spcPts val="492"/>
              </a:spcBef>
              <a:buClr>
                <a:srgbClr val="4FA3C2"/>
              </a:buClr>
              <a:buFont typeface="Calibri"/>
              <a:defRPr sz="1800">
                <a:uFillTx/>
              </a:defRPr>
            </a:pPr>
            <a:endParaRPr sz="11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2200">
                <a:solidFill>
                  <a:srgbClr val="53585F"/>
                </a:solidFill>
                <a:uFill>
                  <a:solidFill>
                    <a:srgbClr val="929292"/>
                  </a:solidFill>
                </a:uFill>
                <a:latin typeface="Calibri"/>
                <a:ea typeface="Calibri"/>
                <a:cs typeface="Calibri"/>
                <a:sym typeface="Calibri"/>
              </a:rPr>
              <a:t>The Top 500 sites were patched within 48 hours—when we began our regular scans</a:t>
            </a:r>
          </a:p>
        </p:txBody>
      </p:sp>
    </p:spTree>
    <p:extLst>
      <p:ext uri="{BB962C8B-B14F-4D97-AF65-F5344CB8AC3E}">
        <p14:creationId xmlns:p14="http://schemas.microsoft.com/office/powerpoint/2010/main" val="157757699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p:cNvSpPr>
          <p:nvPr>
            <p:ph type="sldNum" sz="quarter" idx="4294967295"/>
          </p:nvPr>
        </p:nvSpPr>
        <p:spPr>
          <a:xfrm>
            <a:off x="8833400" y="6601618"/>
            <a:ext cx="18067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35</a:t>
            </a:fld>
            <a:endParaRPr sz="1200">
              <a:solidFill>
                <a:srgbClr val="F5F5F5"/>
              </a:solidFill>
              <a:uFill>
                <a:solidFill>
                  <a:srgbClr val="F5F5F5"/>
                </a:solidFill>
              </a:uFill>
            </a:endParaRPr>
          </a:p>
        </p:txBody>
      </p:sp>
      <p:sp>
        <p:nvSpPr>
          <p:cNvPr id="200" name="Shape 200"/>
          <p:cNvSpPr/>
          <p:nvPr/>
        </p:nvSpPr>
        <p:spPr>
          <a:xfrm>
            <a:off x="312888" y="252988"/>
            <a:ext cx="8518224" cy="892969"/>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300"/>
              <a:t>Our First Scan — Disclosure + 2 Days</a:t>
            </a:r>
          </a:p>
        </p:txBody>
      </p:sp>
      <p:sp>
        <p:nvSpPr>
          <p:cNvPr id="201" name="Shape 201"/>
          <p:cNvSpPr/>
          <p:nvPr/>
        </p:nvSpPr>
        <p:spPr>
          <a:xfrm>
            <a:off x="671566" y="1369564"/>
            <a:ext cx="7393558" cy="1025062"/>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4FA3C2"/>
              </a:buClr>
              <a:buFont typeface="Calibri"/>
              <a:defRPr sz="3200">
                <a:solidFill>
                  <a:srgbClr val="53585F"/>
                </a:solidFill>
                <a:uFill>
                  <a:solidFill>
                    <a:srgbClr val="929292"/>
                  </a:solidFill>
                </a:uFill>
                <a:latin typeface="Calibri"/>
                <a:ea typeface="Calibri"/>
                <a:cs typeface="Calibri"/>
                <a:sym typeface="Calibri"/>
              </a:defRPr>
            </a:lvl1pPr>
          </a:lstStyle>
          <a:p>
            <a:pPr lvl="0">
              <a:defRPr sz="1800">
                <a:solidFill>
                  <a:srgbClr val="000000"/>
                </a:solidFill>
                <a:uFillTx/>
              </a:defRPr>
            </a:pPr>
            <a:r>
              <a:rPr sz="2200"/>
              <a:t>Unclear who was initially vulnerable beyond the Top 100—little attention was paid to the extension prior to public disclosure</a:t>
            </a:r>
          </a:p>
        </p:txBody>
      </p:sp>
      <p:sp>
        <p:nvSpPr>
          <p:cNvPr id="202" name="Shape 202"/>
          <p:cNvSpPr/>
          <p:nvPr/>
        </p:nvSpPr>
        <p:spPr>
          <a:xfrm>
            <a:off x="670212" y="3948171"/>
            <a:ext cx="2365364" cy="892969"/>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0" tIns="0" rIns="0" bIns="0" anchor="ctr"/>
          <a:lstStyle/>
          <a:p>
            <a:pPr lvl="0">
              <a:defRPr sz="1800">
                <a:uFillTx/>
              </a:defRPr>
            </a:pPr>
            <a:r>
              <a:rPr sz="2400">
                <a:uFill>
                  <a:solidFill/>
                </a:uFill>
              </a:rPr>
              <a:t>Heartbeat Support</a:t>
            </a:r>
          </a:p>
        </p:txBody>
      </p:sp>
      <p:sp>
        <p:nvSpPr>
          <p:cNvPr id="203" name="Shape 203"/>
          <p:cNvSpPr/>
          <p:nvPr/>
        </p:nvSpPr>
        <p:spPr>
          <a:xfrm>
            <a:off x="4383267" y="3948171"/>
            <a:ext cx="3888601" cy="892969"/>
          </a:xfrm>
          <a:prstGeom prst="rect">
            <a:avLst/>
          </a:prstGeom>
          <a:solidFill>
            <a:srgbClr val="A6AAA9"/>
          </a:solidFill>
          <a:ln w="25400">
            <a:solidFill>
              <a:srgbClr val="85888D"/>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uFillTx/>
              </a:defRPr>
            </a:pPr>
            <a:r>
              <a:rPr sz="2100">
                <a:uFill>
                  <a:solidFill/>
                </a:uFill>
              </a:rPr>
              <a:t>No HTTPS Support</a:t>
            </a:r>
          </a:p>
        </p:txBody>
      </p:sp>
      <p:pic>
        <p:nvPicPr>
          <p:cNvPr id="204" name="pasted-image.pdf"/>
          <p:cNvPicPr/>
          <p:nvPr/>
        </p:nvPicPr>
        <p:blipFill>
          <a:blip r:embed="rId3">
            <a:extLst/>
          </a:blip>
          <a:stretch>
            <a:fillRect/>
          </a:stretch>
        </p:blipFill>
        <p:spPr>
          <a:xfrm rot="10800000" flipH="1">
            <a:off x="593247" y="3479649"/>
            <a:ext cx="3835238" cy="419696"/>
          </a:xfrm>
          <a:prstGeom prst="rect">
            <a:avLst/>
          </a:prstGeom>
          <a:ln w="25400">
            <a:miter lim="400000"/>
          </a:ln>
        </p:spPr>
      </p:pic>
      <p:sp>
        <p:nvSpPr>
          <p:cNvPr id="205" name="Shape 205"/>
          <p:cNvSpPr/>
          <p:nvPr/>
        </p:nvSpPr>
        <p:spPr>
          <a:xfrm>
            <a:off x="1749376" y="2732263"/>
            <a:ext cx="1927939" cy="71846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0">
              <a:defRPr sz="1800">
                <a:uFillTx/>
              </a:defRPr>
            </a:pPr>
            <a:r>
              <a:rPr sz="2100">
                <a:uFill>
                  <a:solidFill/>
                </a:uFill>
              </a:rPr>
              <a:t>45% of all sites</a:t>
            </a:r>
          </a:p>
          <a:p>
            <a:pPr lvl="0">
              <a:defRPr sz="1800">
                <a:uFillTx/>
              </a:defRPr>
            </a:pPr>
            <a:r>
              <a:rPr sz="2100">
                <a:uFill>
                  <a:solidFill/>
                </a:uFill>
              </a:rPr>
              <a:t>support HTTPS</a:t>
            </a:r>
          </a:p>
        </p:txBody>
      </p:sp>
      <p:sp>
        <p:nvSpPr>
          <p:cNvPr id="206" name="Shape 206"/>
          <p:cNvSpPr/>
          <p:nvPr/>
        </p:nvSpPr>
        <p:spPr>
          <a:xfrm>
            <a:off x="3043979" y="3948172"/>
            <a:ext cx="1326461" cy="892969"/>
          </a:xfrm>
          <a:prstGeom prst="rect">
            <a:avLst/>
          </a:prstGeom>
          <a:solidFill>
            <a:srgbClr val="DCDEE0"/>
          </a:solidFill>
          <a:ln w="25400">
            <a:solidFill>
              <a:srgbClr val="85888D"/>
            </a:solidFill>
            <a:miter lim="400000"/>
          </a:ln>
          <a:extLst>
            <a:ext uri="{C572A759-6A51-4108-AA02-DFA0A04FC94B}">
              <ma14:wrappingTextBoxFlag xmlns:ma14="http://schemas.microsoft.com/office/mac/drawingml/2011/main" val="1"/>
            </a:ext>
          </a:extLst>
        </p:spPr>
        <p:txBody>
          <a:bodyPr lIns="0" tIns="0" rIns="0" bIns="0" anchor="ctr"/>
          <a:lstStyle>
            <a:lvl1pPr>
              <a:defRPr sz="3000"/>
            </a:lvl1pPr>
          </a:lstStyle>
          <a:p>
            <a:pPr lvl="0">
              <a:defRPr sz="1800">
                <a:uFillTx/>
              </a:defRPr>
            </a:pPr>
            <a:r>
              <a:rPr sz="2100">
                <a:uFill>
                  <a:solidFill/>
                </a:uFill>
              </a:rPr>
              <a:t>No Heartbeat</a:t>
            </a:r>
          </a:p>
        </p:txBody>
      </p:sp>
      <p:pic>
        <p:nvPicPr>
          <p:cNvPr id="207" name="pasted-image.pdf"/>
          <p:cNvPicPr/>
          <p:nvPr/>
        </p:nvPicPr>
        <p:blipFill>
          <a:blip r:embed="rId3">
            <a:extLst/>
          </a:blip>
          <a:stretch>
            <a:fillRect/>
          </a:stretch>
        </p:blipFill>
        <p:spPr>
          <a:xfrm>
            <a:off x="627154" y="4889967"/>
            <a:ext cx="2451478" cy="419696"/>
          </a:xfrm>
          <a:prstGeom prst="rect">
            <a:avLst/>
          </a:prstGeom>
          <a:ln w="25400">
            <a:miter lim="400000"/>
          </a:ln>
        </p:spPr>
      </p:pic>
      <p:sp>
        <p:nvSpPr>
          <p:cNvPr id="208" name="Shape 208"/>
          <p:cNvSpPr/>
          <p:nvPr/>
        </p:nvSpPr>
        <p:spPr>
          <a:xfrm>
            <a:off x="810633" y="5278145"/>
            <a:ext cx="2496661" cy="71846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0">
              <a:defRPr sz="1800">
                <a:uFillTx/>
              </a:defRPr>
            </a:pPr>
            <a:r>
              <a:rPr sz="2100">
                <a:uFill>
                  <a:solidFill/>
                </a:uFill>
              </a:rPr>
              <a:t>60% of HTTPS sites</a:t>
            </a:r>
          </a:p>
          <a:p>
            <a:pPr lvl="0">
              <a:defRPr sz="1800">
                <a:uFillTx/>
              </a:defRPr>
            </a:pPr>
            <a:r>
              <a:rPr sz="2100">
                <a:uFill>
                  <a:solidFill/>
                </a:uFill>
              </a:rPr>
              <a:t>support Heartbeat</a:t>
            </a:r>
          </a:p>
        </p:txBody>
      </p:sp>
    </p:spTree>
    <p:extLst>
      <p:ext uri="{BB962C8B-B14F-4D97-AF65-F5344CB8AC3E}">
        <p14:creationId xmlns:p14="http://schemas.microsoft.com/office/powerpoint/2010/main" val="420670567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p:cNvSpPr>
          <p:nvPr>
            <p:ph type="sldNum" sz="quarter" idx="4294967295"/>
          </p:nvPr>
        </p:nvSpPr>
        <p:spPr>
          <a:xfrm>
            <a:off x="8833400" y="6601618"/>
            <a:ext cx="18067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36</a:t>
            </a:fld>
            <a:endParaRPr sz="1200">
              <a:solidFill>
                <a:srgbClr val="F5F5F5"/>
              </a:solidFill>
              <a:uFill>
                <a:solidFill>
                  <a:srgbClr val="F5F5F5"/>
                </a:solidFill>
              </a:uFill>
            </a:endParaRPr>
          </a:p>
        </p:txBody>
      </p:sp>
      <p:sp>
        <p:nvSpPr>
          <p:cNvPr id="213" name="Shape 213"/>
          <p:cNvSpPr/>
          <p:nvPr/>
        </p:nvSpPr>
        <p:spPr>
          <a:xfrm>
            <a:off x="312888" y="252987"/>
            <a:ext cx="8518224" cy="742025"/>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300"/>
              <a:t>Our First Scan — Disclosure + 2 Days</a:t>
            </a:r>
          </a:p>
        </p:txBody>
      </p:sp>
      <p:sp>
        <p:nvSpPr>
          <p:cNvPr id="214" name="Shape 214"/>
          <p:cNvSpPr/>
          <p:nvPr/>
        </p:nvSpPr>
        <p:spPr>
          <a:xfrm>
            <a:off x="1583375" y="2090916"/>
            <a:ext cx="1878274" cy="709084"/>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0" tIns="0" rIns="0" bIns="0" anchor="ctr"/>
          <a:lstStyle>
            <a:lvl1pPr>
              <a:defRPr sz="2200">
                <a:latin typeface="Gill Sans SemiBold"/>
                <a:ea typeface="Gill Sans SemiBold"/>
                <a:cs typeface="Gill Sans SemiBold"/>
                <a:sym typeface="Gill Sans SemiBold"/>
              </a:defRPr>
            </a:lvl1pPr>
          </a:lstStyle>
          <a:p>
            <a:pPr lvl="0">
              <a:defRPr sz="1800">
                <a:uFillTx/>
              </a:defRPr>
            </a:pPr>
            <a:r>
              <a:rPr sz="1500">
                <a:uFill>
                  <a:solidFill/>
                </a:uFill>
              </a:rPr>
              <a:t>Heartbeat Support</a:t>
            </a:r>
          </a:p>
        </p:txBody>
      </p:sp>
      <p:sp>
        <p:nvSpPr>
          <p:cNvPr id="215" name="Shape 215"/>
          <p:cNvSpPr/>
          <p:nvPr/>
        </p:nvSpPr>
        <p:spPr>
          <a:xfrm>
            <a:off x="4531815" y="2090916"/>
            <a:ext cx="3087837" cy="709084"/>
          </a:xfrm>
          <a:prstGeom prst="rect">
            <a:avLst/>
          </a:prstGeom>
          <a:solidFill>
            <a:srgbClr val="A6AAA9"/>
          </a:solidFill>
          <a:ln w="25400">
            <a:solidFill>
              <a:srgbClr val="85888D"/>
            </a:solidFill>
            <a:miter lim="400000"/>
          </a:ln>
          <a:extLst>
            <a:ext uri="{C572A759-6A51-4108-AA02-DFA0A04FC94B}">
              <ma14:wrappingTextBoxFlag xmlns:ma14="http://schemas.microsoft.com/office/mac/drawingml/2011/main" val="1"/>
            </a:ext>
          </a:extLst>
        </p:spPr>
        <p:txBody>
          <a:bodyPr lIns="0" tIns="0" rIns="0" bIns="0" anchor="ctr"/>
          <a:lstStyle>
            <a:lvl1pPr>
              <a:defRPr sz="2200"/>
            </a:lvl1pPr>
          </a:lstStyle>
          <a:p>
            <a:pPr lvl="0">
              <a:defRPr sz="1800">
                <a:uFillTx/>
              </a:defRPr>
            </a:pPr>
            <a:r>
              <a:rPr sz="1500">
                <a:uFill>
                  <a:solidFill/>
                </a:uFill>
              </a:rPr>
              <a:t>No HTTPS Support</a:t>
            </a:r>
          </a:p>
        </p:txBody>
      </p:sp>
      <p:sp>
        <p:nvSpPr>
          <p:cNvPr id="216" name="Shape 216"/>
          <p:cNvSpPr/>
          <p:nvPr/>
        </p:nvSpPr>
        <p:spPr>
          <a:xfrm>
            <a:off x="3468322" y="2090916"/>
            <a:ext cx="1053308" cy="709084"/>
          </a:xfrm>
          <a:prstGeom prst="rect">
            <a:avLst/>
          </a:prstGeom>
          <a:solidFill>
            <a:srgbClr val="DCDEE0"/>
          </a:solidFill>
          <a:ln w="25400">
            <a:solidFill>
              <a:srgbClr val="85888D"/>
            </a:solidFill>
            <a:miter lim="400000"/>
          </a:ln>
          <a:extLst>
            <a:ext uri="{C572A759-6A51-4108-AA02-DFA0A04FC94B}">
              <ma14:wrappingTextBoxFlag xmlns:ma14="http://schemas.microsoft.com/office/mac/drawingml/2011/main" val="1"/>
            </a:ext>
          </a:extLst>
        </p:spPr>
        <p:txBody>
          <a:bodyPr lIns="0" tIns="0" rIns="0" bIns="0" anchor="ctr"/>
          <a:lstStyle>
            <a:lvl1pPr>
              <a:defRPr sz="2200"/>
            </a:lvl1pPr>
          </a:lstStyle>
          <a:p>
            <a:pPr lvl="0">
              <a:defRPr sz="1800">
                <a:uFillTx/>
              </a:defRPr>
            </a:pPr>
            <a:r>
              <a:rPr sz="1500">
                <a:uFill>
                  <a:solidFill/>
                </a:uFill>
              </a:rPr>
              <a:t>No HB Support</a:t>
            </a:r>
          </a:p>
        </p:txBody>
      </p:sp>
      <p:pic>
        <p:nvPicPr>
          <p:cNvPr id="217" name="pasted-image.pdf"/>
          <p:cNvPicPr/>
          <p:nvPr/>
        </p:nvPicPr>
        <p:blipFill>
          <a:blip r:embed="rId3">
            <a:extLst/>
          </a:blip>
          <a:stretch>
            <a:fillRect/>
          </a:stretch>
        </p:blipFill>
        <p:spPr>
          <a:xfrm rot="10800000" flipH="1">
            <a:off x="1564163" y="1691813"/>
            <a:ext cx="1918291" cy="333269"/>
          </a:xfrm>
          <a:prstGeom prst="rect">
            <a:avLst/>
          </a:prstGeom>
          <a:ln w="25400">
            <a:miter lim="400000"/>
          </a:ln>
        </p:spPr>
      </p:pic>
      <p:sp>
        <p:nvSpPr>
          <p:cNvPr id="218" name="Shape 218"/>
          <p:cNvSpPr/>
          <p:nvPr/>
        </p:nvSpPr>
        <p:spPr>
          <a:xfrm>
            <a:off x="1516216" y="1301640"/>
            <a:ext cx="2014185" cy="333269"/>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lvl1pPr>
              <a:defRPr sz="2500"/>
            </a:lvl1pPr>
          </a:lstStyle>
          <a:p>
            <a:pPr lvl="0">
              <a:defRPr sz="1800">
                <a:uFillTx/>
              </a:defRPr>
            </a:pPr>
            <a:r>
              <a:rPr sz="1800">
                <a:uFill>
                  <a:solidFill/>
                </a:uFill>
              </a:rPr>
              <a:t>60% of HTTPS Sites</a:t>
            </a:r>
          </a:p>
        </p:txBody>
      </p:sp>
      <p:sp>
        <p:nvSpPr>
          <p:cNvPr id="219" name="Shape 219"/>
          <p:cNvSpPr/>
          <p:nvPr/>
        </p:nvSpPr>
        <p:spPr>
          <a:xfrm>
            <a:off x="622983" y="4320626"/>
            <a:ext cx="2161005" cy="892969"/>
          </a:xfrm>
          <a:prstGeom prst="rect">
            <a:avLst/>
          </a:prstGeom>
          <a:solidFill>
            <a:srgbClr val="C82506"/>
          </a:solidFill>
          <a:ln w="25400">
            <a:solidFill>
              <a:srgbClr val="85888D"/>
            </a:solidFill>
            <a:miter lim="400000"/>
          </a:ln>
          <a:extLst>
            <a:ext uri="{C572A759-6A51-4108-AA02-DFA0A04FC94B}">
              <ma14:wrappingTextBoxFlag xmlns:ma14="http://schemas.microsoft.com/office/mac/drawingml/2011/main" val="1"/>
            </a:ext>
          </a:extLst>
        </p:spPr>
        <p:txBody>
          <a:bodyPr lIns="0" tIns="0" rIns="0" bIns="0" anchor="ctr"/>
          <a:lstStyle>
            <a:lvl1pPr>
              <a:defRPr sz="2500">
                <a:latin typeface="Gill Sans SemiBold"/>
                <a:ea typeface="Gill Sans SemiBold"/>
                <a:cs typeface="Gill Sans SemiBold"/>
                <a:sym typeface="Gill Sans SemiBold"/>
              </a:defRPr>
            </a:lvl1pPr>
          </a:lstStyle>
          <a:p>
            <a:pPr lvl="0">
              <a:defRPr sz="1800">
                <a:uFillTx/>
              </a:defRPr>
            </a:pPr>
            <a:r>
              <a:rPr sz="1800">
                <a:uFill>
                  <a:solidFill/>
                </a:uFill>
              </a:rPr>
              <a:t>Vulnerable</a:t>
            </a:r>
          </a:p>
        </p:txBody>
      </p:sp>
      <p:sp>
        <p:nvSpPr>
          <p:cNvPr id="220" name="Shape 220"/>
          <p:cNvSpPr/>
          <p:nvPr/>
        </p:nvSpPr>
        <p:spPr>
          <a:xfrm flipH="1">
            <a:off x="620362" y="2818776"/>
            <a:ext cx="944504" cy="1490335"/>
          </a:xfrm>
          <a:prstGeom prst="line">
            <a:avLst/>
          </a:prstGeom>
          <a:ln w="38100">
            <a:solidFill/>
            <a:miter lim="400000"/>
            <a:tailEnd type="triangle"/>
          </a:ln>
        </p:spPr>
        <p:txBody>
          <a:bodyPr lIns="0" tIns="0" rIns="0" bIns="0"/>
          <a:lstStyle/>
          <a:p>
            <a:pPr lvl="0">
              <a:defRPr sz="7800"/>
            </a:pPr>
            <a:endParaRPr/>
          </a:p>
        </p:txBody>
      </p:sp>
      <p:sp>
        <p:nvSpPr>
          <p:cNvPr id="221" name="Shape 221"/>
          <p:cNvSpPr/>
          <p:nvPr/>
        </p:nvSpPr>
        <p:spPr>
          <a:xfrm>
            <a:off x="3456852" y="2803420"/>
            <a:ext cx="4185969" cy="1485557"/>
          </a:xfrm>
          <a:prstGeom prst="line">
            <a:avLst/>
          </a:prstGeom>
          <a:ln w="38100">
            <a:solidFill/>
            <a:miter lim="400000"/>
            <a:tailEnd type="triangle"/>
          </a:ln>
        </p:spPr>
        <p:txBody>
          <a:bodyPr lIns="0" tIns="0" rIns="0" bIns="0"/>
          <a:lstStyle/>
          <a:p>
            <a:pPr lvl="0">
              <a:defRPr sz="7800"/>
            </a:pPr>
            <a:endParaRPr/>
          </a:p>
        </p:txBody>
      </p:sp>
      <p:sp>
        <p:nvSpPr>
          <p:cNvPr id="222" name="Shape 222"/>
          <p:cNvSpPr/>
          <p:nvPr/>
        </p:nvSpPr>
        <p:spPr>
          <a:xfrm>
            <a:off x="6842918" y="4320626"/>
            <a:ext cx="817462" cy="892969"/>
          </a:xfrm>
          <a:prstGeom prst="rect">
            <a:avLst/>
          </a:prstGeom>
          <a:solidFill>
            <a:srgbClr val="DCDEE0"/>
          </a:solidFill>
          <a:ln w="25400">
            <a:solidFill>
              <a:srgbClr val="85888D"/>
            </a:solidFill>
            <a:miter lim="400000"/>
          </a:ln>
          <a:extLst>
            <a:ext uri="{C572A759-6A51-4108-AA02-DFA0A04FC94B}">
              <ma14:wrappingTextBoxFlag xmlns:ma14="http://schemas.microsoft.com/office/mac/drawingml/2011/main" val="1"/>
            </a:ext>
          </a:extLst>
        </p:spPr>
        <p:txBody>
          <a:bodyPr lIns="0" tIns="0" rIns="0" bIns="0" anchor="ctr"/>
          <a:lstStyle/>
          <a:p>
            <a:pPr lvl="0">
              <a:defRPr sz="1800">
                <a:uFillTx/>
              </a:defRPr>
            </a:pPr>
            <a:r>
              <a:rPr sz="1300">
                <a:uFill>
                  <a:solidFill/>
                </a:uFill>
              </a:rPr>
              <a:t>Non-Vuln</a:t>
            </a:r>
          </a:p>
          <a:p>
            <a:pPr lvl="0">
              <a:defRPr sz="1800">
                <a:uFillTx/>
              </a:defRPr>
            </a:pPr>
            <a:r>
              <a:rPr sz="1300">
                <a:uFill>
                  <a:solidFill/>
                </a:uFill>
              </a:rPr>
              <a:t>Software</a:t>
            </a:r>
          </a:p>
        </p:txBody>
      </p:sp>
      <p:sp>
        <p:nvSpPr>
          <p:cNvPr id="223" name="Shape 223"/>
          <p:cNvSpPr/>
          <p:nvPr/>
        </p:nvSpPr>
        <p:spPr>
          <a:xfrm>
            <a:off x="2759541" y="4320626"/>
            <a:ext cx="4091268" cy="892969"/>
          </a:xfrm>
          <a:prstGeom prst="rect">
            <a:avLst/>
          </a:prstGeom>
          <a:solidFill>
            <a:srgbClr val="FFFFFF"/>
          </a:solidFill>
          <a:ln w="25400">
            <a:solidFill>
              <a:srgbClr val="85888D"/>
            </a:solidFill>
            <a:miter lim="400000"/>
          </a:ln>
          <a:extLst>
            <a:ext uri="{C572A759-6A51-4108-AA02-DFA0A04FC94B}">
              <ma14:wrappingTextBoxFlag xmlns:ma14="http://schemas.microsoft.com/office/mac/drawingml/2011/main" val="1"/>
            </a:ext>
          </a:extLst>
        </p:spPr>
        <p:txBody>
          <a:bodyPr lIns="0" tIns="0" rIns="0" bIns="0" anchor="ctr"/>
          <a:lstStyle/>
          <a:p>
            <a:pPr lvl="0">
              <a:defRPr sz="1800">
                <a:uFillTx/>
              </a:defRPr>
            </a:pPr>
            <a:r>
              <a:rPr>
                <a:uFill>
                  <a:solidFill/>
                </a:uFill>
                <a:latin typeface="Gill Sans SemiBold"/>
                <a:ea typeface="Gill Sans SemiBold"/>
                <a:cs typeface="Gill Sans SemiBold"/>
                <a:sym typeface="Gill Sans SemiBold"/>
              </a:rPr>
              <a:t>Non-Vulnerable </a:t>
            </a:r>
            <a:br>
              <a:rPr>
                <a:uFill>
                  <a:solidFill/>
                </a:uFill>
                <a:latin typeface="Gill Sans SemiBold"/>
                <a:ea typeface="Gill Sans SemiBold"/>
                <a:cs typeface="Gill Sans SemiBold"/>
                <a:sym typeface="Gill Sans SemiBold"/>
              </a:rPr>
            </a:br>
            <a:r>
              <a:rPr>
                <a:uFill>
                  <a:solidFill/>
                </a:uFill>
                <a:latin typeface="Gill Sans SemiBold"/>
                <a:ea typeface="Gill Sans SemiBold"/>
                <a:cs typeface="Gill Sans SemiBold"/>
                <a:sym typeface="Gill Sans SemiBold"/>
              </a:rPr>
              <a:t>Affected Software</a:t>
            </a:r>
          </a:p>
        </p:txBody>
      </p:sp>
      <p:pic>
        <p:nvPicPr>
          <p:cNvPr id="224" name="pasted-image.pdf"/>
          <p:cNvPicPr/>
          <p:nvPr/>
        </p:nvPicPr>
        <p:blipFill>
          <a:blip r:embed="rId3">
            <a:extLst/>
          </a:blip>
          <a:stretch>
            <a:fillRect/>
          </a:stretch>
        </p:blipFill>
        <p:spPr>
          <a:xfrm>
            <a:off x="577333" y="5285590"/>
            <a:ext cx="2178865" cy="292323"/>
          </a:xfrm>
          <a:prstGeom prst="rect">
            <a:avLst/>
          </a:prstGeom>
          <a:ln w="25400">
            <a:miter lim="400000"/>
          </a:ln>
        </p:spPr>
      </p:pic>
      <p:sp>
        <p:nvSpPr>
          <p:cNvPr id="225" name="Shape 225"/>
          <p:cNvSpPr/>
          <p:nvPr/>
        </p:nvSpPr>
        <p:spPr>
          <a:xfrm>
            <a:off x="696393" y="5638606"/>
            <a:ext cx="2014185" cy="333269"/>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lvl1pPr>
              <a:defRPr sz="2500"/>
            </a:lvl1pPr>
          </a:lstStyle>
          <a:p>
            <a:pPr lvl="0">
              <a:defRPr sz="1800">
                <a:uFillTx/>
              </a:defRPr>
            </a:pPr>
            <a:r>
              <a:rPr sz="1800">
                <a:uFill>
                  <a:solidFill/>
                </a:uFill>
              </a:rPr>
              <a:t>18% Vulnerable</a:t>
            </a:r>
          </a:p>
        </p:txBody>
      </p:sp>
      <p:pic>
        <p:nvPicPr>
          <p:cNvPr id="226" name="pasted-image.pdf"/>
          <p:cNvPicPr/>
          <p:nvPr/>
        </p:nvPicPr>
        <p:blipFill>
          <a:blip r:embed="rId3">
            <a:extLst/>
          </a:blip>
          <a:stretch>
            <a:fillRect/>
          </a:stretch>
        </p:blipFill>
        <p:spPr>
          <a:xfrm>
            <a:off x="6854916" y="5283218"/>
            <a:ext cx="835322" cy="405533"/>
          </a:xfrm>
          <a:prstGeom prst="rect">
            <a:avLst/>
          </a:prstGeom>
          <a:ln w="25400">
            <a:miter lim="400000"/>
          </a:ln>
        </p:spPr>
      </p:pic>
      <p:sp>
        <p:nvSpPr>
          <p:cNvPr id="227" name="Shape 227"/>
          <p:cNvSpPr/>
          <p:nvPr/>
        </p:nvSpPr>
        <p:spPr>
          <a:xfrm>
            <a:off x="6226092" y="5647031"/>
            <a:ext cx="2092970" cy="65078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lvl1pPr>
              <a:defRPr sz="2500"/>
            </a:lvl1pPr>
          </a:lstStyle>
          <a:p>
            <a:pPr lvl="0">
              <a:defRPr sz="1800">
                <a:uFillTx/>
              </a:defRPr>
            </a:pPr>
            <a:r>
              <a:rPr sz="1800">
                <a:uFill>
                  <a:solidFill/>
                </a:uFill>
              </a:rPr>
              <a:t>9% used Non-Affected Software</a:t>
            </a:r>
          </a:p>
        </p:txBody>
      </p:sp>
      <p:pic>
        <p:nvPicPr>
          <p:cNvPr id="228" name="pasted-image.pdf"/>
          <p:cNvPicPr/>
          <p:nvPr/>
        </p:nvPicPr>
        <p:blipFill>
          <a:blip r:embed="rId3">
            <a:extLst/>
          </a:blip>
          <a:stretch>
            <a:fillRect/>
          </a:stretch>
        </p:blipFill>
        <p:spPr>
          <a:xfrm rot="10800000" flipH="1">
            <a:off x="533834" y="3895904"/>
            <a:ext cx="6418657" cy="427748"/>
          </a:xfrm>
          <a:prstGeom prst="rect">
            <a:avLst/>
          </a:prstGeom>
          <a:ln w="25400">
            <a:miter lim="400000"/>
          </a:ln>
        </p:spPr>
      </p:pic>
      <p:sp>
        <p:nvSpPr>
          <p:cNvPr id="229" name="Shape 229"/>
          <p:cNvSpPr/>
          <p:nvPr/>
        </p:nvSpPr>
        <p:spPr>
          <a:xfrm>
            <a:off x="2937140" y="3271190"/>
            <a:ext cx="1992504" cy="626129"/>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0">
              <a:defRPr sz="1800">
                <a:uFillTx/>
              </a:defRPr>
            </a:pPr>
            <a:r>
              <a:rPr>
                <a:uFill>
                  <a:solidFill/>
                </a:uFill>
              </a:rPr>
              <a:t>55% of HTTPS </a:t>
            </a:r>
            <a:br>
              <a:rPr>
                <a:uFill>
                  <a:solidFill/>
                </a:uFill>
              </a:rPr>
            </a:br>
            <a:r>
              <a:rPr>
                <a:uFill>
                  <a:solidFill/>
                </a:uFill>
              </a:rPr>
              <a:t>sites were affected</a:t>
            </a:r>
          </a:p>
        </p:txBody>
      </p:sp>
    </p:spTree>
    <p:extLst>
      <p:ext uri="{BB962C8B-B14F-4D97-AF65-F5344CB8AC3E}">
        <p14:creationId xmlns:p14="http://schemas.microsoft.com/office/powerpoint/2010/main" val="336256704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p:cNvSpPr>
          <p:nvPr>
            <p:ph type="sldNum" sz="quarter" idx="4294967295"/>
          </p:nvPr>
        </p:nvSpPr>
        <p:spPr>
          <a:xfrm>
            <a:off x="8833400" y="6601618"/>
            <a:ext cx="18067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37</a:t>
            </a:fld>
            <a:endParaRPr sz="1200">
              <a:solidFill>
                <a:srgbClr val="F5F5F5"/>
              </a:solidFill>
              <a:uFill>
                <a:solidFill>
                  <a:srgbClr val="F5F5F5"/>
                </a:solidFill>
              </a:uFill>
            </a:endParaRPr>
          </a:p>
        </p:txBody>
      </p:sp>
      <p:sp>
        <p:nvSpPr>
          <p:cNvPr id="234" name="Shape 234"/>
          <p:cNvSpPr/>
          <p:nvPr/>
        </p:nvSpPr>
        <p:spPr>
          <a:xfrm>
            <a:off x="312888" y="252988"/>
            <a:ext cx="8518224" cy="892969"/>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300"/>
              <a:t>Estimating Initial Impact</a:t>
            </a:r>
          </a:p>
        </p:txBody>
      </p:sp>
      <p:sp>
        <p:nvSpPr>
          <p:cNvPr id="235" name="Shape 235"/>
          <p:cNvSpPr/>
          <p:nvPr/>
        </p:nvSpPr>
        <p:spPr>
          <a:xfrm>
            <a:off x="673098" y="1220972"/>
            <a:ext cx="7528908" cy="4655880"/>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p>
            <a:pPr>
              <a:spcBef>
                <a:spcPts val="492"/>
              </a:spcBef>
              <a:buClr>
                <a:srgbClr val="4FA3C2"/>
              </a:buClr>
              <a:buFont typeface="Calibri"/>
              <a:defRPr sz="1800">
                <a:uFillTx/>
              </a:defRPr>
            </a:pPr>
            <a:r>
              <a:rPr>
                <a:solidFill>
                  <a:srgbClr val="53585F"/>
                </a:solidFill>
                <a:uFill>
                  <a:solidFill>
                    <a:srgbClr val="929292"/>
                  </a:solidFill>
                </a:uFill>
                <a:latin typeface="Calibri"/>
                <a:ea typeface="Calibri"/>
                <a:cs typeface="Calibri"/>
                <a:sym typeface="Calibri"/>
              </a:rPr>
              <a:t>No Scans in the first 48 hours — how do we estimate initial impact?</a:t>
            </a:r>
          </a:p>
          <a:p>
            <a:pPr>
              <a:spcBef>
                <a:spcPts val="492"/>
              </a:spcBef>
              <a:buClr>
                <a:srgbClr val="4FA3C2"/>
              </a:buClr>
              <a:buFont typeface="Calibri"/>
              <a:defRPr sz="1800">
                <a:uFillTx/>
              </a:defRPr>
            </a:pPr>
            <a:endParaRPr>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b="1">
                <a:solidFill>
                  <a:srgbClr val="53585F"/>
                </a:solidFill>
                <a:uFill>
                  <a:solidFill>
                    <a:srgbClr val="929292"/>
                  </a:solidFill>
                </a:uFill>
                <a:latin typeface="Calibri"/>
                <a:ea typeface="Calibri"/>
                <a:cs typeface="Calibri"/>
                <a:sym typeface="Calibri"/>
              </a:rPr>
              <a:t>Upper Bound</a:t>
            </a:r>
          </a:p>
          <a:p>
            <a:pPr>
              <a:spcBef>
                <a:spcPts val="492"/>
              </a:spcBef>
              <a:buClr>
                <a:srgbClr val="4FA3C2"/>
              </a:buClr>
              <a:buFont typeface="Calibri"/>
              <a:defRPr sz="1800">
                <a:uFillTx/>
              </a:defRPr>
            </a:pPr>
            <a:r>
              <a:rPr>
                <a:solidFill>
                  <a:srgbClr val="53585F"/>
                </a:solidFill>
                <a:uFill>
                  <a:solidFill>
                    <a:srgbClr val="929292"/>
                  </a:solidFill>
                </a:uFill>
                <a:latin typeface="Calibri"/>
                <a:ea typeface="Calibri"/>
                <a:cs typeface="Calibri"/>
                <a:sym typeface="Calibri"/>
              </a:rPr>
              <a:t>If all the servers that support Heartbeat and used affected software were initially vulnerable—55% of HTTPS sites were affected</a:t>
            </a:r>
          </a:p>
          <a:p>
            <a:pPr>
              <a:spcBef>
                <a:spcPts val="492"/>
              </a:spcBef>
              <a:buClr>
                <a:srgbClr val="4FA3C2"/>
              </a:buClr>
              <a:buFont typeface="Calibri"/>
              <a:defRPr sz="1800">
                <a:uFillTx/>
              </a:defRPr>
            </a:pPr>
            <a:endParaRPr sz="14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b="1">
                <a:solidFill>
                  <a:srgbClr val="53585F"/>
                </a:solidFill>
                <a:uFill>
                  <a:solidFill>
                    <a:srgbClr val="929292"/>
                  </a:solidFill>
                </a:uFill>
                <a:latin typeface="Calibri"/>
                <a:ea typeface="Calibri"/>
                <a:cs typeface="Calibri"/>
                <a:sym typeface="Calibri"/>
              </a:rPr>
              <a:t>Lower Bound</a:t>
            </a:r>
          </a:p>
          <a:p>
            <a:pPr>
              <a:spcBef>
                <a:spcPts val="492"/>
              </a:spcBef>
              <a:buClr>
                <a:srgbClr val="4FA3C2"/>
              </a:buClr>
              <a:buFont typeface="Calibri"/>
              <a:defRPr sz="1800">
                <a:uFillTx/>
              </a:defRPr>
            </a:pPr>
            <a:r>
              <a:rPr>
                <a:solidFill>
                  <a:srgbClr val="53585F"/>
                </a:solidFill>
                <a:uFill>
                  <a:solidFill>
                    <a:srgbClr val="929292"/>
                  </a:solidFill>
                </a:uFill>
                <a:latin typeface="Calibri"/>
                <a:ea typeface="Calibri"/>
                <a:cs typeface="Calibri"/>
                <a:sym typeface="Calibri"/>
              </a:rPr>
              <a:t>TLS 1.1 and 1.2 were introduced along with Heartbeat in OpenSSL 1.0.1</a:t>
            </a:r>
          </a:p>
          <a:p>
            <a:pPr>
              <a:spcBef>
                <a:spcPts val="492"/>
              </a:spcBef>
              <a:buClr>
                <a:srgbClr val="4FA3C2"/>
              </a:buClr>
              <a:buFont typeface="Calibri"/>
              <a:defRPr sz="1800">
                <a:uFillTx/>
              </a:defRPr>
            </a:pPr>
            <a:endParaRPr sz="4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a:solidFill>
                  <a:srgbClr val="53585F"/>
                </a:solidFill>
                <a:uFill>
                  <a:solidFill>
                    <a:srgbClr val="929292"/>
                  </a:solidFill>
                </a:uFill>
                <a:latin typeface="Calibri"/>
                <a:ea typeface="Calibri"/>
                <a:cs typeface="Calibri"/>
                <a:sym typeface="Calibri"/>
              </a:rPr>
              <a:t>32.6% of sites supported TLS 1.1 or 1.2, of which 73% use affected software</a:t>
            </a:r>
          </a:p>
          <a:p>
            <a:pPr>
              <a:spcBef>
                <a:spcPts val="492"/>
              </a:spcBef>
              <a:buClr>
                <a:srgbClr val="4FA3C2"/>
              </a:buClr>
              <a:buFont typeface="Calibri"/>
              <a:defRPr sz="1800">
                <a:uFillTx/>
              </a:defRPr>
            </a:pPr>
            <a:endParaRPr>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b="1">
                <a:solidFill>
                  <a:srgbClr val="C82506"/>
                </a:solidFill>
                <a:uFill>
                  <a:solidFill>
                    <a:srgbClr val="929292"/>
                  </a:solidFill>
                </a:uFill>
                <a:latin typeface="Calibri"/>
                <a:ea typeface="Calibri"/>
                <a:cs typeface="Calibri"/>
                <a:sym typeface="Calibri"/>
              </a:rPr>
              <a:t>We estimate that 24-55% of Alexa sites were initially vulnerable</a:t>
            </a:r>
          </a:p>
        </p:txBody>
      </p:sp>
    </p:spTree>
    <p:extLst>
      <p:ext uri="{BB962C8B-B14F-4D97-AF65-F5344CB8AC3E}">
        <p14:creationId xmlns:p14="http://schemas.microsoft.com/office/powerpoint/2010/main" val="270809290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p:cNvSpPr>
          <p:nvPr>
            <p:ph type="sldNum" sz="quarter" idx="4294967295"/>
          </p:nvPr>
        </p:nvSpPr>
        <p:spPr>
          <a:xfrm>
            <a:off x="8833400" y="6601618"/>
            <a:ext cx="18067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38</a:t>
            </a:fld>
            <a:endParaRPr sz="1200">
              <a:solidFill>
                <a:srgbClr val="F5F5F5"/>
              </a:solidFill>
              <a:uFill>
                <a:solidFill>
                  <a:srgbClr val="F5F5F5"/>
                </a:solidFill>
              </a:uFill>
            </a:endParaRPr>
          </a:p>
        </p:txBody>
      </p:sp>
      <p:sp>
        <p:nvSpPr>
          <p:cNvPr id="240" name="Shape 240"/>
          <p:cNvSpPr/>
          <p:nvPr/>
        </p:nvSpPr>
        <p:spPr>
          <a:xfrm>
            <a:off x="312888" y="252988"/>
            <a:ext cx="8518224" cy="892969"/>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300"/>
              <a:t>What about the rest of the Internet?</a:t>
            </a:r>
          </a:p>
        </p:txBody>
      </p:sp>
      <p:sp>
        <p:nvSpPr>
          <p:cNvPr id="241" name="Shape 241"/>
          <p:cNvSpPr/>
          <p:nvPr/>
        </p:nvSpPr>
        <p:spPr>
          <a:xfrm>
            <a:off x="364977" y="1479099"/>
            <a:ext cx="3708346" cy="4272476"/>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p>
            <a:pPr>
              <a:spcBef>
                <a:spcPts val="492"/>
              </a:spcBef>
              <a:buClr>
                <a:srgbClr val="4FA3C2"/>
              </a:buClr>
              <a:buFont typeface="Calibri"/>
              <a:defRPr sz="1800">
                <a:uFillTx/>
              </a:defRPr>
            </a:pPr>
            <a:r>
              <a:rPr sz="2000">
                <a:solidFill>
                  <a:srgbClr val="53585F"/>
                </a:solidFill>
                <a:uFill>
                  <a:solidFill>
                    <a:srgbClr val="929292"/>
                  </a:solidFill>
                </a:uFill>
                <a:latin typeface="Calibri"/>
                <a:ea typeface="Calibri"/>
                <a:cs typeface="Calibri"/>
                <a:sym typeface="Calibri"/>
              </a:rPr>
              <a:t>11% of IPv4 HTTPS hosts </a:t>
            </a:r>
            <a:br>
              <a:rPr sz="2000">
                <a:solidFill>
                  <a:srgbClr val="53585F"/>
                </a:solidFill>
                <a:uFill>
                  <a:solidFill>
                    <a:srgbClr val="929292"/>
                  </a:solidFill>
                </a:uFill>
                <a:latin typeface="Calibri"/>
                <a:ea typeface="Calibri"/>
                <a:cs typeface="Calibri"/>
                <a:sym typeface="Calibri"/>
              </a:rPr>
            </a:br>
            <a:r>
              <a:rPr sz="2000">
                <a:solidFill>
                  <a:srgbClr val="53585F"/>
                </a:solidFill>
                <a:uFill>
                  <a:solidFill>
                    <a:srgbClr val="929292"/>
                  </a:solidFill>
                </a:uFill>
                <a:latin typeface="Calibri"/>
                <a:ea typeface="Calibri"/>
                <a:cs typeface="Calibri"/>
                <a:sym typeface="Calibri"/>
              </a:rPr>
              <a:t>supported Heartbeat</a:t>
            </a:r>
          </a:p>
          <a:p>
            <a:pPr>
              <a:spcBef>
                <a:spcPts val="492"/>
              </a:spcBef>
              <a:buClr>
                <a:srgbClr val="4FA3C2"/>
              </a:buClr>
              <a:buFont typeface="Calibri"/>
              <a:defRPr sz="1800">
                <a:uFillTx/>
              </a:defRPr>
            </a:pPr>
            <a:endParaRPr sz="11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2000">
                <a:solidFill>
                  <a:srgbClr val="53585F"/>
                </a:solidFill>
                <a:uFill>
                  <a:solidFill>
                    <a:srgbClr val="929292"/>
                  </a:solidFill>
                </a:uFill>
                <a:latin typeface="Calibri"/>
                <a:ea typeface="Calibri"/>
                <a:cs typeface="Calibri"/>
                <a:sym typeface="Calibri"/>
              </a:rPr>
              <a:t>6% of HTTPS hosts were vulnerable</a:t>
            </a:r>
          </a:p>
          <a:p>
            <a:pPr>
              <a:spcBef>
                <a:spcPts val="492"/>
              </a:spcBef>
              <a:buClr>
                <a:srgbClr val="4FA3C2"/>
              </a:buClr>
              <a:buFont typeface="Calibri"/>
              <a:defRPr sz="1800">
                <a:uFillTx/>
              </a:defRPr>
            </a:pPr>
            <a:endParaRPr sz="11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2000">
                <a:solidFill>
                  <a:srgbClr val="53585F"/>
                </a:solidFill>
                <a:uFill>
                  <a:solidFill>
                    <a:srgbClr val="929292"/>
                  </a:solidFill>
                </a:uFill>
                <a:latin typeface="Calibri"/>
                <a:ea typeface="Calibri"/>
                <a:cs typeface="Calibri"/>
                <a:sym typeface="Calibri"/>
              </a:rPr>
              <a:t>We investigated clusters of similar certificates and found 74 common vulnerable devices</a:t>
            </a:r>
          </a:p>
        </p:txBody>
      </p:sp>
      <p:pic>
        <p:nvPicPr>
          <p:cNvPr id="242" name="3884935342_feb5c87578_z-1.png"/>
          <p:cNvPicPr/>
          <p:nvPr/>
        </p:nvPicPr>
        <p:blipFill>
          <a:blip r:embed="rId3">
            <a:extLst/>
          </a:blip>
          <a:stretch>
            <a:fillRect/>
          </a:stretch>
        </p:blipFill>
        <p:spPr>
          <a:xfrm>
            <a:off x="2923227" y="5013475"/>
            <a:ext cx="2665311" cy="1099441"/>
          </a:xfrm>
          <a:prstGeom prst="rect">
            <a:avLst/>
          </a:prstGeom>
          <a:ln w="12700">
            <a:miter lim="400000"/>
          </a:ln>
        </p:spPr>
      </p:pic>
      <p:pic>
        <p:nvPicPr>
          <p:cNvPr id="243" name="0081584901259_500X500.png"/>
          <p:cNvPicPr/>
          <p:nvPr/>
        </p:nvPicPr>
        <p:blipFill>
          <a:blip r:embed="rId4">
            <a:extLst/>
          </a:blip>
          <a:stretch>
            <a:fillRect/>
          </a:stretch>
        </p:blipFill>
        <p:spPr>
          <a:xfrm>
            <a:off x="6637048" y="4893144"/>
            <a:ext cx="1340102" cy="1340102"/>
          </a:xfrm>
          <a:prstGeom prst="rect">
            <a:avLst/>
          </a:prstGeom>
          <a:ln w="12700">
            <a:miter lim="400000"/>
          </a:ln>
        </p:spPr>
      </p:pic>
      <p:pic>
        <p:nvPicPr>
          <p:cNvPr id="244" name="AcuiSuite.png"/>
          <p:cNvPicPr/>
          <p:nvPr/>
        </p:nvPicPr>
        <p:blipFill>
          <a:blip r:embed="rId5">
            <a:extLst/>
          </a:blip>
          <a:stretch>
            <a:fillRect/>
          </a:stretch>
        </p:blipFill>
        <p:spPr>
          <a:xfrm>
            <a:off x="5232977" y="3452737"/>
            <a:ext cx="1340102" cy="1340102"/>
          </a:xfrm>
          <a:prstGeom prst="rect">
            <a:avLst/>
          </a:prstGeom>
          <a:ln w="12700">
            <a:miter lim="400000"/>
          </a:ln>
        </p:spPr>
      </p:pic>
      <p:pic>
        <p:nvPicPr>
          <p:cNvPr id="245" name="B001F0QS6Y-7.png"/>
          <p:cNvPicPr/>
          <p:nvPr/>
        </p:nvPicPr>
        <p:blipFill>
          <a:blip r:embed="rId6">
            <a:extLst/>
          </a:blip>
          <a:stretch>
            <a:fillRect/>
          </a:stretch>
        </p:blipFill>
        <p:spPr>
          <a:xfrm>
            <a:off x="6934086" y="1216905"/>
            <a:ext cx="1467265" cy="1340102"/>
          </a:xfrm>
          <a:prstGeom prst="rect">
            <a:avLst/>
          </a:prstGeom>
          <a:ln w="12700">
            <a:miter lim="400000"/>
          </a:ln>
        </p:spPr>
      </p:pic>
      <p:pic>
        <p:nvPicPr>
          <p:cNvPr id="246" name="industrial-routers-3g-communication-vpn-100221-4377991.png"/>
          <p:cNvPicPr/>
          <p:nvPr/>
        </p:nvPicPr>
        <p:blipFill>
          <a:blip r:embed="rId7">
            <a:extLst/>
          </a:blip>
          <a:stretch>
            <a:fillRect/>
          </a:stretch>
        </p:blipFill>
        <p:spPr>
          <a:xfrm>
            <a:off x="4086992" y="992319"/>
            <a:ext cx="2035587" cy="1934049"/>
          </a:xfrm>
          <a:prstGeom prst="rect">
            <a:avLst/>
          </a:prstGeom>
          <a:ln w="12700">
            <a:miter lim="400000"/>
          </a:ln>
        </p:spPr>
      </p:pic>
      <p:pic>
        <p:nvPicPr>
          <p:cNvPr id="247" name="polycom_vsx7000_video_conferencing_system.png"/>
          <p:cNvPicPr/>
          <p:nvPr/>
        </p:nvPicPr>
        <p:blipFill>
          <a:blip r:embed="rId8">
            <a:extLst/>
          </a:blip>
          <a:stretch>
            <a:fillRect/>
          </a:stretch>
        </p:blipFill>
        <p:spPr>
          <a:xfrm>
            <a:off x="395536" y="5013475"/>
            <a:ext cx="1963287" cy="1099441"/>
          </a:xfrm>
          <a:prstGeom prst="rect">
            <a:avLst/>
          </a:prstGeom>
          <a:ln w="12700">
            <a:miter lim="400000"/>
          </a:ln>
        </p:spPr>
      </p:pic>
      <p:pic>
        <p:nvPicPr>
          <p:cNvPr id="248" name="rnasduo-1-lg.png"/>
          <p:cNvPicPr/>
          <p:nvPr/>
        </p:nvPicPr>
        <p:blipFill>
          <a:blip r:embed="rId9">
            <a:extLst/>
          </a:blip>
          <a:stretch>
            <a:fillRect/>
          </a:stretch>
        </p:blipFill>
        <p:spPr>
          <a:xfrm>
            <a:off x="7461128" y="3018899"/>
            <a:ext cx="1371218" cy="1412354"/>
          </a:xfrm>
          <a:prstGeom prst="rect">
            <a:avLst/>
          </a:prstGeom>
          <a:ln w="12700">
            <a:miter lim="400000"/>
          </a:ln>
        </p:spPr>
      </p:pic>
    </p:spTree>
    <p:extLst>
      <p:ext uri="{BB962C8B-B14F-4D97-AF65-F5344CB8AC3E}">
        <p14:creationId xmlns:p14="http://schemas.microsoft.com/office/powerpoint/2010/main" val="74782855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p:cNvSpPr>
          <p:nvPr>
            <p:ph type="sldNum" sz="quarter" idx="4294967295"/>
          </p:nvPr>
        </p:nvSpPr>
        <p:spPr>
          <a:xfrm>
            <a:off x="8833400" y="6601618"/>
            <a:ext cx="18067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39</a:t>
            </a:fld>
            <a:endParaRPr sz="1200">
              <a:solidFill>
                <a:srgbClr val="F5F5F5"/>
              </a:solidFill>
              <a:uFill>
                <a:solidFill>
                  <a:srgbClr val="F5F5F5"/>
                </a:solidFill>
              </a:uFill>
            </a:endParaRPr>
          </a:p>
        </p:txBody>
      </p:sp>
      <p:sp>
        <p:nvSpPr>
          <p:cNvPr id="253" name="Shape 253"/>
          <p:cNvSpPr/>
          <p:nvPr/>
        </p:nvSpPr>
        <p:spPr>
          <a:xfrm>
            <a:off x="312888" y="252988"/>
            <a:ext cx="8518224" cy="892969"/>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300"/>
              <a:t>Patching Behavior</a:t>
            </a:r>
          </a:p>
        </p:txBody>
      </p:sp>
      <p:pic>
        <p:nvPicPr>
          <p:cNvPr id="2" name="Picture 1"/>
          <p:cNvPicPr>
            <a:picLocks noChangeAspect="1"/>
          </p:cNvPicPr>
          <p:nvPr/>
        </p:nvPicPr>
        <p:blipFill>
          <a:blip r:embed="rId3"/>
          <a:stretch>
            <a:fillRect/>
          </a:stretch>
        </p:blipFill>
        <p:spPr>
          <a:xfrm>
            <a:off x="899592" y="1196752"/>
            <a:ext cx="6994658" cy="4956364"/>
          </a:xfrm>
          <a:prstGeom prst="rect">
            <a:avLst/>
          </a:prstGeom>
        </p:spPr>
      </p:pic>
    </p:spTree>
    <p:extLst>
      <p:ext uri="{BB962C8B-B14F-4D97-AF65-F5344CB8AC3E}">
        <p14:creationId xmlns:p14="http://schemas.microsoft.com/office/powerpoint/2010/main" val="279426527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p:txBody>
          <a:bodyPr/>
          <a:lstStyle/>
          <a:p>
            <a:r>
              <a:rPr lang="nl-NL" dirty="0" smtClean="0">
                <a:solidFill>
                  <a:schemeClr val="tx2">
                    <a:lumMod val="75000"/>
                  </a:schemeClr>
                </a:solidFill>
              </a:rPr>
              <a:t>How do </a:t>
            </a:r>
            <a:r>
              <a:rPr lang="nl-NL" dirty="0" err="1" smtClean="0">
                <a:solidFill>
                  <a:schemeClr val="tx2">
                    <a:lumMod val="75000"/>
                  </a:schemeClr>
                </a:solidFill>
              </a:rPr>
              <a:t>certificates</a:t>
            </a:r>
            <a:r>
              <a:rPr lang="nl-NL" dirty="0" smtClean="0">
                <a:solidFill>
                  <a:schemeClr val="tx2">
                    <a:lumMod val="75000"/>
                  </a:schemeClr>
                </a:solidFill>
              </a:rPr>
              <a:t> </a:t>
            </a:r>
            <a:r>
              <a:rPr lang="nl-NL" dirty="0" err="1" smtClean="0">
                <a:solidFill>
                  <a:schemeClr val="tx2">
                    <a:lumMod val="75000"/>
                  </a:schemeClr>
                </a:solidFill>
              </a:rPr>
              <a:t>provide</a:t>
            </a:r>
            <a:r>
              <a:rPr lang="nl-NL" dirty="0" smtClean="0">
                <a:solidFill>
                  <a:schemeClr val="tx2">
                    <a:lumMod val="75000"/>
                  </a:schemeClr>
                </a:solidFill>
              </a:rPr>
              <a:t> </a:t>
            </a:r>
            <a:r>
              <a:rPr lang="nl-NL" dirty="0" err="1" smtClean="0">
                <a:solidFill>
                  <a:schemeClr val="tx2">
                    <a:lumMod val="75000"/>
                  </a:schemeClr>
                </a:solidFill>
              </a:rPr>
              <a:t>authentication</a:t>
            </a:r>
            <a:r>
              <a:rPr lang="nl-NL" dirty="0" smtClean="0">
                <a:solidFill>
                  <a:schemeClr val="tx2">
                    <a:lumMod val="75000"/>
                  </a:schemeClr>
                </a:solidFill>
              </a:rPr>
              <a:t>?</a:t>
            </a:r>
            <a:endParaRPr lang="nl-NL" dirty="0">
              <a:solidFill>
                <a:schemeClr val="tx2">
                  <a:lumMod val="75000"/>
                </a:schemeClr>
              </a:solidFill>
            </a:endParaRPr>
          </a:p>
        </p:txBody>
      </p:sp>
      <p:sp>
        <p:nvSpPr>
          <p:cNvPr id="5" name="Title 4"/>
          <p:cNvSpPr>
            <a:spLocks noGrp="1"/>
          </p:cNvSpPr>
          <p:nvPr>
            <p:ph type="title"/>
          </p:nvPr>
        </p:nvSpPr>
        <p:spPr/>
        <p:txBody>
          <a:bodyPr/>
          <a:lstStyle/>
          <a:p>
            <a:r>
              <a:rPr lang="en-US" dirty="0" smtClean="0"/>
              <a:t>Certificate Authorities</a:t>
            </a:r>
            <a:endParaRPr lang="nl-NL" dirty="0"/>
          </a:p>
        </p:txBody>
      </p:sp>
      <p:sp>
        <p:nvSpPr>
          <p:cNvPr id="9" name="Text Placeholder 6"/>
          <p:cNvSpPr txBox="1">
            <a:spLocks/>
          </p:cNvSpPr>
          <p:nvPr/>
        </p:nvSpPr>
        <p:spPr>
          <a:xfrm>
            <a:off x="395536" y="1628800"/>
            <a:ext cx="5112568" cy="4392488"/>
          </a:xfrm>
          <a:prstGeom prst="rect">
            <a:avLst/>
          </a:prstGeom>
        </p:spPr>
        <p:txBody>
          <a:bodyPr>
            <a:normAutofit/>
          </a:bodyPr>
          <a:lst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2" indent="-285750"/>
            <a:endParaRPr lang="en-US" sz="2200" dirty="0">
              <a:solidFill>
                <a:schemeClr val="tx1"/>
              </a:solidFill>
            </a:endParaRPr>
          </a:p>
        </p:txBody>
      </p:sp>
      <p:grpSp>
        <p:nvGrpSpPr>
          <p:cNvPr id="7" name="Group 6"/>
          <p:cNvGrpSpPr/>
          <p:nvPr/>
        </p:nvGrpSpPr>
        <p:grpSpPr>
          <a:xfrm>
            <a:off x="6228184" y="2132856"/>
            <a:ext cx="2374816" cy="3440995"/>
            <a:chOff x="1005432" y="2148245"/>
            <a:chExt cx="2374816" cy="3440995"/>
          </a:xfrm>
        </p:grpSpPr>
        <p:grpSp>
          <p:nvGrpSpPr>
            <p:cNvPr id="8" name="Group 7"/>
            <p:cNvGrpSpPr/>
            <p:nvPr/>
          </p:nvGrpSpPr>
          <p:grpSpPr>
            <a:xfrm>
              <a:off x="1005432" y="2148245"/>
              <a:ext cx="2371028" cy="3440995"/>
              <a:chOff x="4101776" y="2060848"/>
              <a:chExt cx="2371028" cy="3440995"/>
            </a:xfrm>
          </p:grpSpPr>
          <p:sp>
            <p:nvSpPr>
              <p:cNvPr id="13" name="TextBox 12"/>
              <p:cNvSpPr txBox="1"/>
              <p:nvPr/>
            </p:nvSpPr>
            <p:spPr>
              <a:xfrm>
                <a:off x="6288138" y="5147900"/>
                <a:ext cx="184666" cy="353943"/>
              </a:xfrm>
              <a:prstGeom prst="rect">
                <a:avLst/>
              </a:prstGeom>
              <a:noFill/>
            </p:spPr>
            <p:txBody>
              <a:bodyPr wrap="none" rtlCol="0">
                <a:spAutoFit/>
              </a:bodyPr>
              <a:lstStyle/>
              <a:p>
                <a:r>
                  <a:rPr lang="en-US" sz="1700" dirty="0" smtClean="0"/>
                  <a:t>	</a:t>
                </a:r>
                <a:endParaRPr lang="en-US" sz="1700" dirty="0"/>
              </a:p>
            </p:txBody>
          </p:sp>
          <p:sp>
            <p:nvSpPr>
              <p:cNvPr id="17" name="Rounded Rectangle 16"/>
              <p:cNvSpPr/>
              <p:nvPr/>
            </p:nvSpPr>
            <p:spPr>
              <a:xfrm>
                <a:off x="4101776" y="4349715"/>
                <a:ext cx="1080120"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1700" dirty="0" smtClean="0"/>
                  <a:t>Website</a:t>
                </a:r>
                <a:endParaRPr lang="en-US" sz="1700" dirty="0"/>
              </a:p>
            </p:txBody>
          </p:sp>
          <p:cxnSp>
            <p:nvCxnSpPr>
              <p:cNvPr id="18" name="Straight Arrow Connector 17"/>
              <p:cNvCxnSpPr>
                <a:stCxn id="22" idx="2"/>
                <a:endCxn id="17" idx="0"/>
              </p:cNvCxnSpPr>
              <p:nvPr/>
            </p:nvCxnSpPr>
            <p:spPr>
              <a:xfrm flipH="1">
                <a:off x="4641836" y="3645024"/>
                <a:ext cx="644452" cy="7046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22" idx="2"/>
                <a:endCxn id="11" idx="0"/>
              </p:cNvCxnSpPr>
              <p:nvPr/>
            </p:nvCxnSpPr>
            <p:spPr>
              <a:xfrm>
                <a:off x="5286288" y="3645024"/>
                <a:ext cx="650244" cy="7046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4427984" y="2060848"/>
                <a:ext cx="1716608" cy="504056"/>
              </a:xfrm>
              <a:prstGeom prst="roundRect">
                <a:avLst/>
              </a:prstGeom>
              <a:solidFill>
                <a:srgbClr val="FFFFFF"/>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smtClean="0"/>
                  <a:t>Web Brower</a:t>
                </a:r>
                <a:endParaRPr lang="en-US" sz="1700" dirty="0"/>
              </a:p>
            </p:txBody>
          </p:sp>
          <p:sp>
            <p:nvSpPr>
              <p:cNvPr id="22" name="Rounded Rectangle 21"/>
              <p:cNvSpPr/>
              <p:nvPr/>
            </p:nvSpPr>
            <p:spPr>
              <a:xfrm>
                <a:off x="4427984" y="3140968"/>
                <a:ext cx="1716608" cy="504056"/>
              </a:xfrm>
              <a:prstGeom prst="roundRect">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700" dirty="0" smtClean="0"/>
                  <a:t>CA Certificate</a:t>
                </a:r>
                <a:endParaRPr lang="en-US" sz="1700" dirty="0"/>
              </a:p>
            </p:txBody>
          </p:sp>
          <p:cxnSp>
            <p:nvCxnSpPr>
              <p:cNvPr id="23" name="Straight Arrow Connector 22"/>
              <p:cNvCxnSpPr>
                <a:stCxn id="20" idx="2"/>
                <a:endCxn id="22" idx="0"/>
              </p:cNvCxnSpPr>
              <p:nvPr/>
            </p:nvCxnSpPr>
            <p:spPr>
              <a:xfrm>
                <a:off x="5286288" y="2564904"/>
                <a:ext cx="0"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11" name="Rounded Rectangle 10"/>
            <p:cNvSpPr/>
            <p:nvPr/>
          </p:nvSpPr>
          <p:spPr>
            <a:xfrm>
              <a:off x="2300128" y="4437112"/>
              <a:ext cx="1080120"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1700" dirty="0" smtClean="0"/>
                <a:t>Website</a:t>
              </a:r>
              <a:endParaRPr lang="en-US" sz="1700" dirty="0"/>
            </a:p>
          </p:txBody>
        </p:sp>
      </p:grpSp>
      <p:sp>
        <p:nvSpPr>
          <p:cNvPr id="29" name="Text Placeholder 6"/>
          <p:cNvSpPr txBox="1">
            <a:spLocks/>
          </p:cNvSpPr>
          <p:nvPr/>
        </p:nvSpPr>
        <p:spPr>
          <a:xfrm>
            <a:off x="395536" y="1628800"/>
            <a:ext cx="4536504" cy="4392488"/>
          </a:xfrm>
          <a:prstGeom prst="rect">
            <a:avLst/>
          </a:prstGeom>
        </p:spPr>
        <p:txBody>
          <a:bodyPr>
            <a:normAutofit/>
          </a:bodyPr>
          <a:lst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2" indent="-285750"/>
            <a:endParaRPr lang="en-US" sz="2200" dirty="0">
              <a:solidFill>
                <a:schemeClr val="tx1"/>
              </a:solidFill>
            </a:endParaRPr>
          </a:p>
        </p:txBody>
      </p:sp>
      <p:sp>
        <p:nvSpPr>
          <p:cNvPr id="30" name="Text Placeholder 6"/>
          <p:cNvSpPr txBox="1">
            <a:spLocks/>
          </p:cNvSpPr>
          <p:nvPr/>
        </p:nvSpPr>
        <p:spPr>
          <a:xfrm>
            <a:off x="395536" y="1556792"/>
            <a:ext cx="5544616" cy="4392488"/>
          </a:xfrm>
          <a:prstGeom prst="rect">
            <a:avLst/>
          </a:prstGeom>
        </p:spPr>
        <p:txBody>
          <a:bodyPr>
            <a:normAutofit/>
          </a:bodyPr>
          <a:lst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2" indent="-285750"/>
            <a:r>
              <a:rPr lang="en-US" sz="2200" dirty="0" smtClean="0">
                <a:solidFill>
                  <a:schemeClr val="tx1"/>
                </a:solidFill>
              </a:rPr>
              <a:t>Web browsers trust certificate authorities to investigate and vouch for the identities of trusted websites</a:t>
            </a:r>
          </a:p>
          <a:p>
            <a:pPr marL="285750" lvl="2" indent="-285750"/>
            <a:endParaRPr lang="en-US" sz="1000" dirty="0">
              <a:solidFill>
                <a:schemeClr val="tx1"/>
              </a:solidFill>
            </a:endParaRPr>
          </a:p>
          <a:p>
            <a:pPr marL="285750" lvl="2" indent="-285750"/>
            <a:r>
              <a:rPr lang="en-US" sz="2200" dirty="0" smtClean="0">
                <a:solidFill>
                  <a:schemeClr val="tx1"/>
                </a:solidFill>
              </a:rPr>
              <a:t>CAs vouch for a website’s identity by signing digital certificates with a browser trusted certificate and key</a:t>
            </a:r>
          </a:p>
          <a:p>
            <a:pPr marL="285750" lvl="2" indent="-285750"/>
            <a:endParaRPr lang="en-US" sz="1000" dirty="0" smtClean="0">
              <a:solidFill>
                <a:schemeClr val="tx1"/>
              </a:solidFill>
            </a:endParaRPr>
          </a:p>
          <a:p>
            <a:pPr marL="285750" lvl="2" indent="-285750"/>
            <a:r>
              <a:rPr lang="en-US" sz="2200" dirty="0" smtClean="0">
                <a:solidFill>
                  <a:schemeClr val="tx1"/>
                </a:solidFill>
              </a:rPr>
              <a:t>Web browsers store a list of these trusted authorities’ certificates known as roots</a:t>
            </a:r>
          </a:p>
        </p:txBody>
      </p:sp>
    </p:spTree>
    <p:extLst>
      <p:ext uri="{BB962C8B-B14F-4D97-AF65-F5344CB8AC3E}">
        <p14:creationId xmlns:p14="http://schemas.microsoft.com/office/powerpoint/2010/main" val="316783276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p:cNvSpPr>
          <p:nvPr>
            <p:ph type="sldNum" sz="quarter" idx="4294967295"/>
          </p:nvPr>
        </p:nvSpPr>
        <p:spPr>
          <a:xfrm>
            <a:off x="8833400" y="6601618"/>
            <a:ext cx="18067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40</a:t>
            </a:fld>
            <a:endParaRPr sz="1200">
              <a:solidFill>
                <a:srgbClr val="F5F5F5"/>
              </a:solidFill>
              <a:uFill>
                <a:solidFill>
                  <a:srgbClr val="F5F5F5"/>
                </a:solidFill>
              </a:uFill>
            </a:endParaRPr>
          </a:p>
        </p:txBody>
      </p:sp>
      <p:sp>
        <p:nvSpPr>
          <p:cNvPr id="259" name="Shape 259"/>
          <p:cNvSpPr/>
          <p:nvPr/>
        </p:nvSpPr>
        <p:spPr>
          <a:xfrm>
            <a:off x="312888" y="252988"/>
            <a:ext cx="8518224" cy="892969"/>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300"/>
              <a:t>Patching Behavior</a:t>
            </a:r>
          </a:p>
        </p:txBody>
      </p:sp>
      <p:sp>
        <p:nvSpPr>
          <p:cNvPr id="261" name="Shape 261"/>
          <p:cNvSpPr/>
          <p:nvPr/>
        </p:nvSpPr>
        <p:spPr>
          <a:xfrm>
            <a:off x="2970609" y="3518297"/>
            <a:ext cx="1314572" cy="128145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50800">
            <a:solidFill/>
            <a:miter lim="400000"/>
          </a:ln>
          <a:effectLst>
            <a:outerShdw blurRad="38100" dist="25400" dir="5400000" rotWithShape="0">
              <a:srgbClr val="000000">
                <a:alpha val="50000"/>
              </a:srgbClr>
            </a:outerShdw>
          </a:effectLst>
        </p:spPr>
        <p:txBody>
          <a:bodyPr lIns="0" tIns="0" rIns="0" bIns="0" anchor="ctr"/>
          <a:lstStyle/>
          <a:p>
            <a:pPr lvl="0">
              <a:defRPr sz="7800"/>
            </a:pPr>
            <a:endParaRPr/>
          </a:p>
        </p:txBody>
      </p:sp>
      <p:pic>
        <p:nvPicPr>
          <p:cNvPr id="6" name="Picture 5"/>
          <p:cNvPicPr>
            <a:picLocks noChangeAspect="1"/>
          </p:cNvPicPr>
          <p:nvPr/>
        </p:nvPicPr>
        <p:blipFill>
          <a:blip r:embed="rId3"/>
          <a:stretch>
            <a:fillRect/>
          </a:stretch>
        </p:blipFill>
        <p:spPr>
          <a:xfrm>
            <a:off x="899592" y="1196752"/>
            <a:ext cx="6994658" cy="4956364"/>
          </a:xfrm>
          <a:prstGeom prst="rect">
            <a:avLst/>
          </a:prstGeom>
        </p:spPr>
      </p:pic>
    </p:spTree>
    <p:extLst>
      <p:ext uri="{BB962C8B-B14F-4D97-AF65-F5344CB8AC3E}">
        <p14:creationId xmlns:p14="http://schemas.microsoft.com/office/powerpoint/2010/main" val="278882815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sldNum" sz="quarter" idx="4294967295"/>
          </p:nvPr>
        </p:nvSpPr>
        <p:spPr>
          <a:xfrm>
            <a:off x="8833400" y="6601618"/>
            <a:ext cx="18067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41</a:t>
            </a:fld>
            <a:endParaRPr sz="1200">
              <a:solidFill>
                <a:srgbClr val="F5F5F5"/>
              </a:solidFill>
              <a:uFill>
                <a:solidFill>
                  <a:srgbClr val="F5F5F5"/>
                </a:solidFill>
              </a:uFill>
            </a:endParaRPr>
          </a:p>
        </p:txBody>
      </p:sp>
      <p:sp>
        <p:nvSpPr>
          <p:cNvPr id="266" name="Shape 266"/>
          <p:cNvSpPr/>
          <p:nvPr/>
        </p:nvSpPr>
        <p:spPr>
          <a:xfrm>
            <a:off x="312888" y="252988"/>
            <a:ext cx="8518224" cy="892969"/>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300"/>
              <a:t>How fast is fast enough?</a:t>
            </a:r>
          </a:p>
        </p:txBody>
      </p:sp>
      <p:sp>
        <p:nvSpPr>
          <p:cNvPr id="268" name="Shape 268"/>
          <p:cNvSpPr/>
          <p:nvPr/>
        </p:nvSpPr>
        <p:spPr>
          <a:xfrm flipV="1">
            <a:off x="2068711" y="1435621"/>
            <a:ext cx="1" cy="3838569"/>
          </a:xfrm>
          <a:prstGeom prst="line">
            <a:avLst/>
          </a:prstGeom>
          <a:ln w="63500">
            <a:solidFill>
              <a:srgbClr val="C82506"/>
            </a:solidFill>
            <a:miter lim="400000"/>
          </a:ln>
        </p:spPr>
        <p:txBody>
          <a:bodyPr lIns="0" tIns="0" rIns="0" bIns="0"/>
          <a:lstStyle/>
          <a:p>
            <a:pPr lvl="0">
              <a:defRPr sz="7800"/>
            </a:pPr>
            <a:endParaRPr/>
          </a:p>
        </p:txBody>
      </p:sp>
      <p:sp>
        <p:nvSpPr>
          <p:cNvPr id="269" name="Shape 269"/>
          <p:cNvSpPr/>
          <p:nvPr/>
        </p:nvSpPr>
        <p:spPr>
          <a:xfrm>
            <a:off x="2089781" y="3960685"/>
            <a:ext cx="1534559" cy="626129"/>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0" algn="l">
              <a:defRPr sz="1800">
                <a:uFillTx/>
              </a:defRPr>
            </a:pPr>
            <a:r>
              <a:rPr dirty="0">
                <a:uFill>
                  <a:solidFill/>
                </a:uFill>
              </a:rPr>
              <a:t>First Evidence</a:t>
            </a:r>
            <a:br>
              <a:rPr dirty="0">
                <a:uFill>
                  <a:solidFill/>
                </a:uFill>
              </a:rPr>
            </a:br>
            <a:r>
              <a:rPr dirty="0">
                <a:uFill>
                  <a:solidFill/>
                </a:uFill>
              </a:rPr>
              <a:t>of Attacks</a:t>
            </a:r>
          </a:p>
        </p:txBody>
      </p:sp>
      <p:pic>
        <p:nvPicPr>
          <p:cNvPr id="7" name="Picture 6"/>
          <p:cNvPicPr>
            <a:picLocks noChangeAspect="1"/>
          </p:cNvPicPr>
          <p:nvPr/>
        </p:nvPicPr>
        <p:blipFill>
          <a:blip r:embed="rId3"/>
          <a:stretch>
            <a:fillRect/>
          </a:stretch>
        </p:blipFill>
        <p:spPr>
          <a:xfrm>
            <a:off x="1187624" y="1196752"/>
            <a:ext cx="6994658" cy="4956364"/>
          </a:xfrm>
          <a:prstGeom prst="rect">
            <a:avLst/>
          </a:prstGeom>
        </p:spPr>
      </p:pic>
    </p:spTree>
    <p:extLst>
      <p:ext uri="{BB962C8B-B14F-4D97-AF65-F5344CB8AC3E}">
        <p14:creationId xmlns:p14="http://schemas.microsoft.com/office/powerpoint/2010/main" val="199713762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p:cNvSpPr>
          <p:nvPr>
            <p:ph type="sldNum" sz="quarter" idx="4294967295"/>
          </p:nvPr>
        </p:nvSpPr>
        <p:spPr>
          <a:xfrm>
            <a:off x="8833400" y="6601618"/>
            <a:ext cx="18067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42</a:t>
            </a:fld>
            <a:endParaRPr sz="1200">
              <a:solidFill>
                <a:srgbClr val="F5F5F5"/>
              </a:solidFill>
              <a:uFill>
                <a:solidFill>
                  <a:srgbClr val="F5F5F5"/>
                </a:solidFill>
              </a:uFill>
            </a:endParaRPr>
          </a:p>
        </p:txBody>
      </p:sp>
      <p:sp>
        <p:nvSpPr>
          <p:cNvPr id="274" name="Shape 274"/>
          <p:cNvSpPr/>
          <p:nvPr/>
        </p:nvSpPr>
        <p:spPr>
          <a:xfrm>
            <a:off x="312888" y="252988"/>
            <a:ext cx="8518224" cy="892969"/>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300"/>
              <a:t>Attack Scene</a:t>
            </a:r>
          </a:p>
        </p:txBody>
      </p:sp>
      <p:sp>
        <p:nvSpPr>
          <p:cNvPr id="275" name="Shape 275"/>
          <p:cNvSpPr/>
          <p:nvPr/>
        </p:nvSpPr>
        <p:spPr>
          <a:xfrm>
            <a:off x="431737" y="1292762"/>
            <a:ext cx="3989422" cy="5114823"/>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p>
            <a:pPr>
              <a:spcBef>
                <a:spcPts val="492"/>
              </a:spcBef>
              <a:buClr>
                <a:srgbClr val="4FA3C2"/>
              </a:buClr>
              <a:buFont typeface="Calibri"/>
              <a:defRPr sz="1800">
                <a:uFillTx/>
              </a:defRPr>
            </a:pPr>
            <a:r>
              <a:rPr sz="1700">
                <a:solidFill>
                  <a:srgbClr val="53585F"/>
                </a:solidFill>
                <a:uFill>
                  <a:solidFill>
                    <a:srgbClr val="929292"/>
                  </a:solidFill>
                </a:uFill>
                <a:latin typeface="Calibri"/>
                <a:ea typeface="Calibri"/>
                <a:cs typeface="Calibri"/>
                <a:sym typeface="Calibri"/>
              </a:rPr>
              <a:t>We examined packet traces from Lawrence Berkeley National Laboratory (LBNL), the International Computer Science Institute (ICSI), and an Amazon EC2 honeypot</a:t>
            </a:r>
          </a:p>
          <a:p>
            <a:pPr>
              <a:spcBef>
                <a:spcPts val="492"/>
              </a:spcBef>
              <a:buClr>
                <a:srgbClr val="4FA3C2"/>
              </a:buClr>
              <a:buFont typeface="Calibri"/>
              <a:defRPr sz="1800">
                <a:uFillTx/>
              </a:defRPr>
            </a:pPr>
            <a:endParaRPr sz="11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1700">
                <a:solidFill>
                  <a:srgbClr val="53585F"/>
                </a:solidFill>
                <a:uFill>
                  <a:solidFill>
                    <a:srgbClr val="929292"/>
                  </a:solidFill>
                </a:uFill>
                <a:latin typeface="Calibri"/>
                <a:ea typeface="Calibri"/>
                <a:cs typeface="Calibri"/>
                <a:sym typeface="Calibri"/>
              </a:rPr>
              <a:t>No evidence of attack prior to disclosure</a:t>
            </a:r>
          </a:p>
          <a:p>
            <a:pPr>
              <a:spcBef>
                <a:spcPts val="492"/>
              </a:spcBef>
              <a:buClr>
                <a:srgbClr val="4FA3C2"/>
              </a:buClr>
              <a:buFont typeface="Calibri"/>
              <a:defRPr sz="1800">
                <a:uFillTx/>
              </a:defRPr>
            </a:pPr>
            <a:endParaRPr sz="11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1700">
                <a:solidFill>
                  <a:srgbClr val="53585F"/>
                </a:solidFill>
                <a:uFill>
                  <a:solidFill>
                    <a:srgbClr val="929292"/>
                  </a:solidFill>
                </a:uFill>
                <a:latin typeface="Calibri"/>
                <a:ea typeface="Calibri"/>
                <a:cs typeface="Calibri"/>
                <a:sym typeface="Calibri"/>
              </a:rPr>
              <a:t>We detected the first scan traffic 22 hours after disclosure from University of Latvia</a:t>
            </a:r>
          </a:p>
          <a:p>
            <a:pPr>
              <a:spcBef>
                <a:spcPts val="492"/>
              </a:spcBef>
              <a:buClr>
                <a:srgbClr val="4FA3C2"/>
              </a:buClr>
              <a:buFont typeface="Calibri"/>
              <a:defRPr sz="1800">
                <a:uFillTx/>
              </a:defRPr>
            </a:pPr>
            <a:endParaRPr sz="11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1700">
                <a:solidFill>
                  <a:srgbClr val="53585F"/>
                </a:solidFill>
                <a:uFill>
                  <a:solidFill>
                    <a:srgbClr val="929292"/>
                  </a:solidFill>
                </a:uFill>
                <a:latin typeface="Calibri"/>
                <a:ea typeface="Calibri"/>
                <a:cs typeface="Calibri"/>
                <a:sym typeface="Calibri"/>
              </a:rPr>
              <a:t>In total, we observed 6,000 probe attempts from 692 hosts</a:t>
            </a:r>
          </a:p>
          <a:p>
            <a:pPr>
              <a:spcBef>
                <a:spcPts val="492"/>
              </a:spcBef>
              <a:buClr>
                <a:srgbClr val="4FA3C2"/>
              </a:buClr>
              <a:buFont typeface="Calibri"/>
              <a:defRPr sz="1800">
                <a:uFillTx/>
              </a:defRPr>
            </a:pPr>
            <a:endParaRPr sz="11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1700">
                <a:solidFill>
                  <a:srgbClr val="53585F"/>
                </a:solidFill>
                <a:uFill>
                  <a:solidFill>
                    <a:srgbClr val="929292"/>
                  </a:solidFill>
                </a:uFill>
                <a:latin typeface="Calibri"/>
                <a:ea typeface="Calibri"/>
                <a:cs typeface="Calibri"/>
                <a:sym typeface="Calibri"/>
              </a:rPr>
              <a:t>Two major outliers—</a:t>
            </a:r>
            <a:r>
              <a:rPr sz="1700" i="1">
                <a:solidFill>
                  <a:srgbClr val="53585F"/>
                </a:solidFill>
                <a:uFill>
                  <a:solidFill>
                    <a:srgbClr val="929292"/>
                  </a:solidFill>
                </a:uFill>
                <a:latin typeface="Calibri"/>
                <a:ea typeface="Calibri"/>
                <a:cs typeface="Calibri"/>
                <a:sym typeface="Calibri"/>
              </a:rPr>
              <a:t>filippio.io</a:t>
            </a:r>
            <a:r>
              <a:rPr sz="1700">
                <a:solidFill>
                  <a:srgbClr val="53585F"/>
                </a:solidFill>
                <a:uFill>
                  <a:solidFill>
                    <a:srgbClr val="929292"/>
                  </a:solidFill>
                </a:uFill>
                <a:latin typeface="Calibri"/>
                <a:ea typeface="Calibri"/>
                <a:cs typeface="Calibri"/>
                <a:sym typeface="Calibri"/>
              </a:rPr>
              <a:t> (3,964 attempts from 40 hosts) and </a:t>
            </a:r>
            <a:r>
              <a:rPr sz="1700" i="1">
                <a:solidFill>
                  <a:srgbClr val="53585F"/>
                </a:solidFill>
                <a:uFill>
                  <a:solidFill>
                    <a:srgbClr val="929292"/>
                  </a:solidFill>
                </a:uFill>
                <a:latin typeface="Calibri"/>
                <a:ea typeface="Calibri"/>
                <a:cs typeface="Calibri"/>
                <a:sym typeface="Calibri"/>
              </a:rPr>
              <a:t>ssllabs.com</a:t>
            </a:r>
            <a:br>
              <a:rPr sz="1700" i="1">
                <a:solidFill>
                  <a:srgbClr val="53585F"/>
                </a:solidFill>
                <a:uFill>
                  <a:solidFill>
                    <a:srgbClr val="929292"/>
                  </a:solidFill>
                </a:uFill>
                <a:latin typeface="Calibri"/>
                <a:ea typeface="Calibri"/>
                <a:cs typeface="Calibri"/>
                <a:sym typeface="Calibri"/>
              </a:rPr>
            </a:br>
            <a:r>
              <a:rPr sz="1700">
                <a:solidFill>
                  <a:srgbClr val="53585F"/>
                </a:solidFill>
                <a:uFill>
                  <a:solidFill>
                    <a:srgbClr val="929292"/>
                  </a:solidFill>
                </a:uFill>
                <a:latin typeface="Calibri"/>
                <a:ea typeface="Calibri"/>
                <a:cs typeface="Calibri"/>
                <a:sym typeface="Calibri"/>
              </a:rPr>
              <a:t>(16 attempts from 5 hosts)</a:t>
            </a:r>
          </a:p>
        </p:txBody>
      </p:sp>
      <p:pic>
        <p:nvPicPr>
          <p:cNvPr id="276" name="all-scans.pdf"/>
          <p:cNvPicPr/>
          <p:nvPr/>
        </p:nvPicPr>
        <p:blipFill>
          <a:blip r:embed="rId3">
            <a:extLst/>
          </a:blip>
          <a:stretch>
            <a:fillRect/>
          </a:stretch>
        </p:blipFill>
        <p:spPr>
          <a:xfrm>
            <a:off x="4926217" y="1720433"/>
            <a:ext cx="4061207" cy="2842845"/>
          </a:xfrm>
          <a:prstGeom prst="rect">
            <a:avLst/>
          </a:prstGeom>
          <a:ln w="12700">
            <a:miter lim="400000"/>
          </a:ln>
        </p:spPr>
      </p:pic>
    </p:spTree>
    <p:extLst>
      <p:ext uri="{BB962C8B-B14F-4D97-AF65-F5344CB8AC3E}">
        <p14:creationId xmlns:p14="http://schemas.microsoft.com/office/powerpoint/2010/main" val="15792845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p:cNvSpPr>
          <p:nvPr>
            <p:ph type="sldNum" sz="quarter" idx="4294967295"/>
          </p:nvPr>
        </p:nvSpPr>
        <p:spPr>
          <a:xfrm>
            <a:off x="8833400" y="6601618"/>
            <a:ext cx="18067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43</a:t>
            </a:fld>
            <a:endParaRPr sz="1200">
              <a:solidFill>
                <a:srgbClr val="F5F5F5"/>
              </a:solidFill>
              <a:uFill>
                <a:solidFill>
                  <a:srgbClr val="F5F5F5"/>
                </a:solidFill>
              </a:uFill>
            </a:endParaRPr>
          </a:p>
        </p:txBody>
      </p:sp>
      <p:sp>
        <p:nvSpPr>
          <p:cNvPr id="281" name="Shape 281"/>
          <p:cNvSpPr/>
          <p:nvPr/>
        </p:nvSpPr>
        <p:spPr>
          <a:xfrm>
            <a:off x="312888" y="252988"/>
            <a:ext cx="8518224" cy="892969"/>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300"/>
              <a:t>Attack Scene</a:t>
            </a:r>
          </a:p>
        </p:txBody>
      </p:sp>
      <p:sp>
        <p:nvSpPr>
          <p:cNvPr id="282" name="Shape 282"/>
          <p:cNvSpPr/>
          <p:nvPr/>
        </p:nvSpPr>
        <p:spPr>
          <a:xfrm>
            <a:off x="389299" y="1581434"/>
            <a:ext cx="3989422" cy="3695133"/>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p>
            <a:pPr>
              <a:spcBef>
                <a:spcPts val="492"/>
              </a:spcBef>
              <a:buClr>
                <a:srgbClr val="4FA3C2"/>
              </a:buClr>
              <a:buFont typeface="Calibri"/>
              <a:defRPr sz="1800">
                <a:uFillTx/>
              </a:defRPr>
            </a:pPr>
            <a:r>
              <a:rPr>
                <a:solidFill>
                  <a:srgbClr val="53585F"/>
                </a:solidFill>
                <a:uFill>
                  <a:solidFill>
                    <a:srgbClr val="929292"/>
                  </a:solidFill>
                </a:uFill>
                <a:latin typeface="Calibri"/>
                <a:ea typeface="Calibri"/>
                <a:cs typeface="Calibri"/>
                <a:sym typeface="Calibri"/>
              </a:rPr>
              <a:t>Only 11 hosts scanned both EC2 honeypot and ICSI network</a:t>
            </a:r>
          </a:p>
          <a:p>
            <a:pPr>
              <a:spcBef>
                <a:spcPts val="492"/>
              </a:spcBef>
              <a:buClr>
                <a:srgbClr val="4FA3C2"/>
              </a:buClr>
              <a:buFont typeface="Calibri"/>
              <a:defRPr sz="1800">
                <a:uFillTx/>
              </a:defRPr>
            </a:pPr>
            <a:endParaRPr sz="11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a:solidFill>
                  <a:srgbClr val="53585F"/>
                </a:solidFill>
                <a:uFill>
                  <a:solidFill>
                    <a:srgbClr val="929292"/>
                  </a:solidFill>
                </a:uFill>
                <a:latin typeface="Calibri"/>
                <a:ea typeface="Calibri"/>
                <a:cs typeface="Calibri"/>
                <a:sym typeface="Calibri"/>
              </a:rPr>
              <a:t>Only 6 hosts scanned more than 100 hosts at ICSI—Michigan, TU Berlin, Chinanet (2), Nagravision, and Rackspace</a:t>
            </a:r>
          </a:p>
          <a:p>
            <a:pPr>
              <a:spcBef>
                <a:spcPts val="492"/>
              </a:spcBef>
              <a:buClr>
                <a:srgbClr val="4FA3C2"/>
              </a:buClr>
              <a:buFont typeface="Calibri"/>
              <a:defRPr sz="1800">
                <a:uFillTx/>
              </a:defRPr>
            </a:pPr>
            <a:endParaRPr sz="11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a:solidFill>
                  <a:srgbClr val="53585F"/>
                </a:solidFill>
                <a:uFill>
                  <a:solidFill>
                    <a:srgbClr val="929292"/>
                  </a:solidFill>
                </a:uFill>
                <a:latin typeface="Calibri"/>
                <a:ea typeface="Calibri"/>
                <a:cs typeface="Calibri"/>
                <a:sym typeface="Calibri"/>
              </a:rPr>
              <a:t>Appears to be little Internet-Wide scanning.</a:t>
            </a:r>
          </a:p>
          <a:p>
            <a:pPr>
              <a:spcBef>
                <a:spcPts val="492"/>
              </a:spcBef>
              <a:buClr>
                <a:srgbClr val="4FA3C2"/>
              </a:buClr>
              <a:buFont typeface="Calibri"/>
              <a:defRPr sz="1800">
                <a:uFillTx/>
              </a:defRPr>
            </a:pPr>
            <a:endParaRPr sz="11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a:solidFill>
                  <a:srgbClr val="53585F"/>
                </a:solidFill>
                <a:uFill>
                  <a:solidFill>
                    <a:srgbClr val="929292"/>
                  </a:solidFill>
                </a:uFill>
                <a:latin typeface="Calibri"/>
                <a:ea typeface="Calibri"/>
                <a:cs typeface="Calibri"/>
                <a:sym typeface="Calibri"/>
              </a:rPr>
              <a:t>201 hosts scanned EC2 honeypot—attackers are likely targeting cloud providers’ address space</a:t>
            </a:r>
          </a:p>
        </p:txBody>
      </p:sp>
      <p:graphicFrame>
        <p:nvGraphicFramePr>
          <p:cNvPr id="283" name="Table 283"/>
          <p:cNvGraphicFramePr/>
          <p:nvPr/>
        </p:nvGraphicFramePr>
        <p:xfrm>
          <a:off x="5431574" y="1364320"/>
          <a:ext cx="2981246" cy="4129356"/>
        </p:xfrm>
        <a:graphic>
          <a:graphicData uri="http://schemas.openxmlformats.org/drawingml/2006/table">
            <a:tbl>
              <a:tblPr bandRow="1"/>
              <a:tblGrid>
                <a:gridCol w="2145978"/>
                <a:gridCol w="835268"/>
              </a:tblGrid>
              <a:tr h="377355">
                <a:tc>
                  <a:txBody>
                    <a:bodyPr/>
                    <a:lstStyle/>
                    <a:p>
                      <a:pPr lvl="0" algn="l">
                        <a:tabLst>
                          <a:tab pos="1295400" algn="l"/>
                        </a:tabLst>
                        <a:defRPr sz="1800">
                          <a:solidFill>
                            <a:srgbClr val="000000"/>
                          </a:solidFill>
                          <a:uFillTx/>
                        </a:defRPr>
                      </a:pPr>
                      <a:r>
                        <a:rPr sz="1700" b="1">
                          <a:solidFill>
                            <a:srgbClr val="FFFFFF"/>
                          </a:solidFill>
                          <a:uFill>
                            <a:solidFill>
                              <a:srgbClr val="FFFFFF"/>
                            </a:solidFill>
                          </a:uFill>
                        </a:rPr>
                        <a:t> AS Name</a:t>
                      </a:r>
                    </a:p>
                  </a:txBody>
                  <a:tcPr marL="0" marR="0" marT="0" marB="0" anchor="ctr" horzOverflow="overflow">
                    <a:lnL w="3175">
                      <a:round/>
                    </a:lnL>
                    <a:lnR w="3175">
                      <a:round/>
                    </a:lnR>
                    <a:lnT w="3175">
                      <a:round/>
                    </a:lnT>
                    <a:lnB w="3175">
                      <a:round/>
                    </a:lnB>
                    <a:blipFill rotWithShape="1">
                      <a:blip r:embed="rId3"/>
                      <a:srcRect/>
                      <a:tile tx="0" ty="0" sx="100000" sy="100000" flip="none" algn="tl"/>
                    </a:blipFill>
                  </a:tcPr>
                </a:tc>
                <a:tc>
                  <a:txBody>
                    <a:bodyPr/>
                    <a:lstStyle/>
                    <a:p>
                      <a:pPr lvl="0" algn="r">
                        <a:tabLst>
                          <a:tab pos="1295400" algn="l"/>
                        </a:tabLst>
                        <a:defRPr sz="1800">
                          <a:solidFill>
                            <a:srgbClr val="000000"/>
                          </a:solidFill>
                          <a:uFillTx/>
                        </a:defRPr>
                      </a:pPr>
                      <a:r>
                        <a:rPr sz="1700" b="1">
                          <a:solidFill>
                            <a:srgbClr val="FFFFFF"/>
                          </a:solidFill>
                          <a:uFill>
                            <a:solidFill>
                              <a:srgbClr val="FFFFFF"/>
                            </a:solidFill>
                          </a:uFill>
                        </a:rPr>
                        <a:t>Scans</a:t>
                      </a:r>
                    </a:p>
                  </a:txBody>
                  <a:tcPr marL="0" marR="0" marT="0" marB="0" anchor="ctr" horzOverflow="overflow">
                    <a:lnL w="3175">
                      <a:round/>
                    </a:lnL>
                    <a:lnR w="3175">
                      <a:round/>
                    </a:lnR>
                    <a:lnT w="3175">
                      <a:round/>
                    </a:lnT>
                    <a:lnB w="3175">
                      <a:round/>
                    </a:lnB>
                    <a:blipFill rotWithShape="1">
                      <a:blip r:embed="rId3"/>
                      <a:srcRect/>
                      <a:tile tx="0" ty="0" sx="100000" sy="100000" flip="none" algn="tl"/>
                    </a:blipFill>
                  </a:tcPr>
                </a:tc>
              </a:tr>
              <a:tr h="416889">
                <a:tc>
                  <a:txBody>
                    <a:bodyPr/>
                    <a:lstStyle/>
                    <a:p>
                      <a:pPr lvl="0" algn="l">
                        <a:tabLst>
                          <a:tab pos="1295400" algn="l"/>
                        </a:tabLst>
                        <a:defRPr sz="1800">
                          <a:solidFill>
                            <a:srgbClr val="000000"/>
                          </a:solidFill>
                          <a:uFillTx/>
                        </a:defRPr>
                      </a:pPr>
                      <a:r>
                        <a:rPr sz="1600">
                          <a:uFill>
                            <a:solidFill>
                              <a:srgbClr val="5E5E5E"/>
                            </a:solidFill>
                          </a:uFill>
                        </a:rPr>
                        <a:t> </a:t>
                      </a:r>
                      <a:r>
                        <a:rPr sz="1600">
                          <a:uFill>
                            <a:solidFill/>
                          </a:uFill>
                        </a:rPr>
                        <a:t>Amazon.com</a:t>
                      </a:r>
                    </a:p>
                  </a:txBody>
                  <a:tcPr marL="0" marR="0" marT="0" marB="0" anchor="ctr" horzOverflow="overflow">
                    <a:lnL w="3175">
                      <a:round/>
                    </a:lnL>
                    <a:lnR w="3175">
                      <a:round/>
                    </a:lnR>
                    <a:lnT w="3175">
                      <a:round/>
                    </a:lnT>
                    <a:lnB w="3175">
                      <a:round/>
                    </a:lnB>
                    <a:solidFill>
                      <a:srgbClr val="E2E2E2"/>
                    </a:solidFill>
                  </a:tcPr>
                </a:tc>
                <a:tc>
                  <a:txBody>
                    <a:bodyPr/>
                    <a:lstStyle/>
                    <a:p>
                      <a:pPr lvl="0" algn="r">
                        <a:tabLst>
                          <a:tab pos="1295400" algn="l"/>
                        </a:tabLst>
                        <a:defRPr sz="1800">
                          <a:solidFill>
                            <a:srgbClr val="000000"/>
                          </a:solidFill>
                          <a:uFillTx/>
                        </a:defRPr>
                      </a:pPr>
                      <a:r>
                        <a:rPr sz="1600">
                          <a:uFill>
                            <a:solidFill>
                              <a:srgbClr val="5E5E5E"/>
                            </a:solidFill>
                          </a:uFill>
                        </a:rPr>
                        <a:t>4,267</a:t>
                      </a:r>
                    </a:p>
                  </a:txBody>
                  <a:tcPr marL="0" marR="0" marT="0" marB="0" anchor="ctr" horzOverflow="overflow">
                    <a:lnL w="3175">
                      <a:round/>
                    </a:lnL>
                    <a:lnT w="3175">
                      <a:round/>
                    </a:lnT>
                    <a:lnB w="3175">
                      <a:round/>
                    </a:lnB>
                    <a:solidFill>
                      <a:srgbClr val="E2E2E2"/>
                    </a:solidFill>
                  </a:tcPr>
                </a:tc>
              </a:tr>
              <a:tr h="416889">
                <a:tc>
                  <a:txBody>
                    <a:bodyPr/>
                    <a:lstStyle/>
                    <a:p>
                      <a:pPr lvl="0" algn="l">
                        <a:tabLst>
                          <a:tab pos="1295400" algn="l"/>
                        </a:tabLst>
                        <a:defRPr sz="1800">
                          <a:solidFill>
                            <a:srgbClr val="000000"/>
                          </a:solidFill>
                          <a:uFillTx/>
                        </a:defRPr>
                      </a:pPr>
                      <a:r>
                        <a:rPr sz="1600">
                          <a:uFill>
                            <a:solidFill>
                              <a:srgbClr val="5E5E5E"/>
                            </a:solidFill>
                          </a:uFill>
                        </a:rPr>
                        <a:t> </a:t>
                      </a:r>
                      <a:r>
                        <a:rPr sz="1600">
                          <a:uFill>
                            <a:solidFill/>
                          </a:uFill>
                        </a:rPr>
                        <a:t>China Telecom</a:t>
                      </a:r>
                    </a:p>
                  </a:txBody>
                  <a:tcPr marL="0" marR="0" marT="0" marB="0" anchor="ctr" horzOverflow="overflow">
                    <a:lnL w="3175">
                      <a:round/>
                    </a:lnL>
                    <a:lnR w="3175">
                      <a:round/>
                    </a:lnR>
                    <a:lnT w="3175">
                      <a:round/>
                    </a:lnT>
                    <a:lnB w="3175">
                      <a:round/>
                    </a:lnB>
                    <a:solidFill>
                      <a:srgbClr val="FFFFFF"/>
                    </a:solidFill>
                  </a:tcPr>
                </a:tc>
                <a:tc>
                  <a:txBody>
                    <a:bodyPr/>
                    <a:lstStyle/>
                    <a:p>
                      <a:pPr lvl="0" algn="r">
                        <a:tabLst>
                          <a:tab pos="1295400" algn="l"/>
                        </a:tabLst>
                        <a:defRPr sz="1800">
                          <a:solidFill>
                            <a:srgbClr val="000000"/>
                          </a:solidFill>
                          <a:uFillTx/>
                        </a:defRPr>
                      </a:pPr>
                      <a:r>
                        <a:rPr sz="1600">
                          <a:uFill>
                            <a:solidFill>
                              <a:srgbClr val="5E5E5E"/>
                            </a:solidFill>
                          </a:uFill>
                        </a:rPr>
                        <a:t>507</a:t>
                      </a:r>
                    </a:p>
                  </a:txBody>
                  <a:tcPr marL="0" marR="0" marT="0" marB="0" anchor="ctr" horzOverflow="overflow">
                    <a:lnL w="3175">
                      <a:round/>
                    </a:lnL>
                    <a:lnR w="3175">
                      <a:round/>
                    </a:lnR>
                    <a:lnT w="3175">
                      <a:round/>
                    </a:lnT>
                    <a:lnB w="3175">
                      <a:round/>
                    </a:lnB>
                    <a:solidFill>
                      <a:srgbClr val="FFFFFF"/>
                    </a:solidFill>
                  </a:tcPr>
                </a:tc>
              </a:tr>
              <a:tr h="416889">
                <a:tc>
                  <a:txBody>
                    <a:bodyPr/>
                    <a:lstStyle/>
                    <a:p>
                      <a:pPr lvl="0" algn="l">
                        <a:tabLst>
                          <a:tab pos="1295400" algn="l"/>
                        </a:tabLst>
                        <a:defRPr sz="1800">
                          <a:solidFill>
                            <a:srgbClr val="000000"/>
                          </a:solidFill>
                          <a:uFillTx/>
                        </a:defRPr>
                      </a:pPr>
                      <a:r>
                        <a:rPr sz="1600">
                          <a:uFill>
                            <a:solidFill>
                              <a:srgbClr val="5E5E5E"/>
                            </a:solidFill>
                          </a:uFill>
                        </a:rPr>
                        <a:t> </a:t>
                      </a:r>
                      <a:r>
                        <a:rPr sz="1600">
                          <a:uFill>
                            <a:solidFill/>
                          </a:uFill>
                        </a:rPr>
                        <a:t>China169 Backbone</a:t>
                      </a:r>
                    </a:p>
                  </a:txBody>
                  <a:tcPr marL="0" marR="0" marT="0" marB="0" anchor="ctr" horzOverflow="overflow">
                    <a:lnL w="3175">
                      <a:round/>
                    </a:lnL>
                    <a:lnR w="3175">
                      <a:round/>
                    </a:lnR>
                    <a:lnT w="3175">
                      <a:round/>
                    </a:lnT>
                    <a:lnB w="3175">
                      <a:round/>
                    </a:lnB>
                    <a:solidFill>
                      <a:srgbClr val="E2E2E2"/>
                    </a:solidFill>
                  </a:tcPr>
                </a:tc>
                <a:tc>
                  <a:txBody>
                    <a:bodyPr/>
                    <a:lstStyle/>
                    <a:p>
                      <a:pPr lvl="0" algn="r">
                        <a:tabLst>
                          <a:tab pos="1295400" algn="l"/>
                        </a:tabLst>
                        <a:defRPr sz="1800">
                          <a:solidFill>
                            <a:srgbClr val="000000"/>
                          </a:solidFill>
                          <a:uFillTx/>
                        </a:defRPr>
                      </a:pPr>
                      <a:r>
                        <a:rPr sz="1600">
                          <a:uFill>
                            <a:solidFill>
                              <a:srgbClr val="5E5E5E"/>
                            </a:solidFill>
                          </a:uFill>
                        </a:rPr>
                        <a:t>147</a:t>
                      </a:r>
                    </a:p>
                  </a:txBody>
                  <a:tcPr marL="0" marR="0" marT="0" marB="0" anchor="ctr" horzOverflow="overflow">
                    <a:lnL w="3175">
                      <a:round/>
                    </a:lnL>
                    <a:lnT w="3175">
                      <a:round/>
                    </a:lnT>
                    <a:lnB w="3175">
                      <a:round/>
                    </a:lnB>
                    <a:solidFill>
                      <a:srgbClr val="E2E2E2"/>
                    </a:solidFill>
                  </a:tcPr>
                </a:tc>
              </a:tr>
              <a:tr h="416889">
                <a:tc>
                  <a:txBody>
                    <a:bodyPr/>
                    <a:lstStyle/>
                    <a:p>
                      <a:pPr lvl="0" algn="l">
                        <a:tabLst>
                          <a:tab pos="1295400" algn="l"/>
                        </a:tabLst>
                        <a:defRPr sz="1800">
                          <a:solidFill>
                            <a:srgbClr val="000000"/>
                          </a:solidFill>
                          <a:uFillTx/>
                        </a:defRPr>
                      </a:pPr>
                      <a:r>
                        <a:rPr sz="1600">
                          <a:uFill>
                            <a:solidFill>
                              <a:srgbClr val="5E5E5E"/>
                            </a:solidFill>
                          </a:uFill>
                        </a:rPr>
                        <a:t> </a:t>
                      </a:r>
                      <a:r>
                        <a:rPr sz="1600">
                          <a:uFill>
                            <a:solidFill/>
                          </a:uFill>
                        </a:rPr>
                        <a:t>Chinanet</a:t>
                      </a:r>
                    </a:p>
                  </a:txBody>
                  <a:tcPr marL="0" marR="0" marT="0" marB="0" anchor="ctr" horzOverflow="overflow">
                    <a:lnL w="3175">
                      <a:round/>
                    </a:lnL>
                    <a:lnR w="3175">
                      <a:round/>
                    </a:lnR>
                    <a:lnT w="3175">
                      <a:round/>
                    </a:lnT>
                    <a:lnB w="3175">
                      <a:round/>
                    </a:lnB>
                    <a:solidFill>
                      <a:srgbClr val="FFFFFF"/>
                    </a:solidFill>
                  </a:tcPr>
                </a:tc>
                <a:tc>
                  <a:txBody>
                    <a:bodyPr/>
                    <a:lstStyle/>
                    <a:p>
                      <a:pPr lvl="0" algn="r">
                        <a:tabLst>
                          <a:tab pos="1295400" algn="l"/>
                        </a:tabLst>
                        <a:defRPr sz="1800">
                          <a:solidFill>
                            <a:srgbClr val="000000"/>
                          </a:solidFill>
                          <a:uFillTx/>
                        </a:defRPr>
                      </a:pPr>
                      <a:r>
                        <a:rPr sz="1600">
                          <a:uFill>
                            <a:solidFill>
                              <a:srgbClr val="5E5E5E"/>
                            </a:solidFill>
                          </a:uFill>
                        </a:rPr>
                        <a:t>115</a:t>
                      </a:r>
                    </a:p>
                  </a:txBody>
                  <a:tcPr marL="0" marR="0" marT="0" marB="0" anchor="ctr" horzOverflow="overflow">
                    <a:lnL w="3175">
                      <a:round/>
                    </a:lnL>
                    <a:lnT w="3175">
                      <a:round/>
                    </a:lnT>
                    <a:lnB w="3175">
                      <a:round/>
                    </a:lnB>
                    <a:solidFill>
                      <a:srgbClr val="FFFFFF"/>
                    </a:solidFill>
                  </a:tcPr>
                </a:tc>
              </a:tr>
              <a:tr h="416889">
                <a:tc>
                  <a:txBody>
                    <a:bodyPr/>
                    <a:lstStyle/>
                    <a:p>
                      <a:pPr lvl="0" algn="l">
                        <a:tabLst>
                          <a:tab pos="1295400" algn="l"/>
                        </a:tabLst>
                        <a:defRPr sz="1800">
                          <a:solidFill>
                            <a:srgbClr val="000000"/>
                          </a:solidFill>
                          <a:uFillTx/>
                        </a:defRPr>
                      </a:pPr>
                      <a:r>
                        <a:rPr sz="1600">
                          <a:uFill>
                            <a:solidFill/>
                          </a:uFill>
                        </a:rPr>
                        <a:t> University of Michigan</a:t>
                      </a:r>
                    </a:p>
                  </a:txBody>
                  <a:tcPr marL="0" marR="0" marT="0" marB="0" anchor="ctr" horzOverflow="overflow">
                    <a:lnL w="3175">
                      <a:round/>
                    </a:lnL>
                    <a:lnR w="3175">
                      <a:round/>
                    </a:lnR>
                    <a:lnT w="3175">
                      <a:round/>
                    </a:lnT>
                    <a:lnB w="3175">
                      <a:round/>
                    </a:lnB>
                    <a:solidFill>
                      <a:srgbClr val="E2E2E2"/>
                    </a:solidFill>
                  </a:tcPr>
                </a:tc>
                <a:tc>
                  <a:txBody>
                    <a:bodyPr/>
                    <a:lstStyle/>
                    <a:p>
                      <a:pPr lvl="0" algn="r">
                        <a:tabLst>
                          <a:tab pos="1295400" algn="l"/>
                        </a:tabLst>
                        <a:defRPr sz="1800">
                          <a:solidFill>
                            <a:srgbClr val="000000"/>
                          </a:solidFill>
                          <a:uFillTx/>
                        </a:defRPr>
                      </a:pPr>
                      <a:r>
                        <a:rPr sz="1600">
                          <a:uFill>
                            <a:solidFill>
                              <a:srgbClr val="5E5E5E"/>
                            </a:solidFill>
                          </a:uFill>
                        </a:rPr>
                        <a:t>92</a:t>
                      </a:r>
                    </a:p>
                  </a:txBody>
                  <a:tcPr marL="0" marR="0" marT="0" marB="0" anchor="ctr" horzOverflow="overflow">
                    <a:lnL w="3175">
                      <a:round/>
                    </a:lnL>
                    <a:lnT w="3175">
                      <a:round/>
                    </a:lnT>
                    <a:lnB w="3175">
                      <a:round/>
                    </a:lnB>
                    <a:solidFill>
                      <a:srgbClr val="E2E2E2"/>
                    </a:solidFill>
                  </a:tcPr>
                </a:tc>
              </a:tr>
              <a:tr h="416889">
                <a:tc>
                  <a:txBody>
                    <a:bodyPr/>
                    <a:lstStyle/>
                    <a:p>
                      <a:pPr lvl="0" algn="l">
                        <a:tabLst>
                          <a:tab pos="1295400" algn="l"/>
                        </a:tabLst>
                        <a:defRPr sz="1800">
                          <a:solidFill>
                            <a:srgbClr val="000000"/>
                          </a:solidFill>
                          <a:uFillTx/>
                        </a:defRPr>
                      </a:pPr>
                      <a:r>
                        <a:rPr sz="1600">
                          <a:uFill>
                            <a:solidFill>
                              <a:srgbClr val="5E5E5E"/>
                            </a:solidFill>
                          </a:uFill>
                        </a:rPr>
                        <a:t> </a:t>
                      </a:r>
                      <a:r>
                        <a:rPr sz="1600">
                          <a:uFill>
                            <a:solidFill/>
                          </a:uFill>
                        </a:rPr>
                        <a:t>SoftLayer</a:t>
                      </a:r>
                    </a:p>
                  </a:txBody>
                  <a:tcPr marL="0" marR="0" marT="0" marB="0" anchor="ctr" horzOverflow="overflow">
                    <a:lnL w="3175">
                      <a:round/>
                    </a:lnL>
                    <a:lnR w="3175">
                      <a:round/>
                    </a:lnR>
                    <a:lnT w="3175">
                      <a:round/>
                    </a:lnT>
                    <a:lnB w="3175">
                      <a:round/>
                    </a:lnB>
                    <a:solidFill>
                      <a:srgbClr val="FFFFFF"/>
                    </a:solidFill>
                  </a:tcPr>
                </a:tc>
                <a:tc>
                  <a:txBody>
                    <a:bodyPr/>
                    <a:lstStyle/>
                    <a:p>
                      <a:pPr lvl="0" algn="r">
                        <a:tabLst>
                          <a:tab pos="1295400" algn="l"/>
                        </a:tabLst>
                        <a:defRPr sz="1800">
                          <a:solidFill>
                            <a:srgbClr val="000000"/>
                          </a:solidFill>
                          <a:uFillTx/>
                        </a:defRPr>
                      </a:pPr>
                      <a:r>
                        <a:rPr sz="1600">
                          <a:uFill>
                            <a:solidFill>
                              <a:srgbClr val="5E5E5E"/>
                            </a:solidFill>
                          </a:uFill>
                        </a:rPr>
                        <a:t>85</a:t>
                      </a:r>
                    </a:p>
                  </a:txBody>
                  <a:tcPr marL="0" marR="0" marT="0" marB="0" anchor="ctr" horzOverflow="overflow">
                    <a:lnL w="3175">
                      <a:round/>
                    </a:lnL>
                    <a:lnT w="3175">
                      <a:round/>
                    </a:lnT>
                    <a:lnB w="3175">
                      <a:round/>
                    </a:lnB>
                    <a:solidFill>
                      <a:srgbClr val="FFFFFF"/>
                    </a:solidFill>
                  </a:tcPr>
                </a:tc>
              </a:tr>
              <a:tr h="416889">
                <a:tc>
                  <a:txBody>
                    <a:bodyPr/>
                    <a:lstStyle/>
                    <a:p>
                      <a:pPr lvl="0" algn="l">
                        <a:tabLst>
                          <a:tab pos="1295400" algn="l"/>
                        </a:tabLst>
                        <a:defRPr sz="1800">
                          <a:solidFill>
                            <a:srgbClr val="000000"/>
                          </a:solidFill>
                          <a:uFillTx/>
                        </a:defRPr>
                      </a:pPr>
                      <a:r>
                        <a:rPr sz="1600">
                          <a:uFill>
                            <a:solidFill>
                              <a:srgbClr val="5E5E5E"/>
                            </a:solidFill>
                          </a:uFill>
                        </a:rPr>
                        <a:t> </a:t>
                      </a:r>
                      <a:r>
                        <a:rPr sz="1600">
                          <a:uFill>
                            <a:solidFill/>
                          </a:uFill>
                        </a:rPr>
                        <a:t>University of Latvia</a:t>
                      </a:r>
                    </a:p>
                  </a:txBody>
                  <a:tcPr marL="0" marR="0" marT="0" marB="0" anchor="ctr" horzOverflow="overflow">
                    <a:lnL w="3175">
                      <a:round/>
                    </a:lnL>
                    <a:lnR w="3175">
                      <a:round/>
                    </a:lnR>
                    <a:lnT w="3175">
                      <a:round/>
                    </a:lnT>
                    <a:lnB w="3175">
                      <a:round/>
                    </a:lnB>
                    <a:solidFill>
                      <a:srgbClr val="E2E2E2"/>
                    </a:solidFill>
                  </a:tcPr>
                </a:tc>
                <a:tc>
                  <a:txBody>
                    <a:bodyPr/>
                    <a:lstStyle/>
                    <a:p>
                      <a:pPr lvl="0" algn="r">
                        <a:tabLst>
                          <a:tab pos="1295400" algn="l"/>
                        </a:tabLst>
                        <a:defRPr sz="1800">
                          <a:solidFill>
                            <a:srgbClr val="000000"/>
                          </a:solidFill>
                          <a:uFillTx/>
                        </a:defRPr>
                      </a:pPr>
                      <a:r>
                        <a:rPr sz="1600">
                          <a:uFill>
                            <a:solidFill>
                              <a:srgbClr val="5E5E5E"/>
                            </a:solidFill>
                          </a:uFill>
                        </a:rPr>
                        <a:t>50</a:t>
                      </a:r>
                    </a:p>
                  </a:txBody>
                  <a:tcPr marL="0" marR="0" marT="0" marB="0" anchor="ctr" horzOverflow="overflow">
                    <a:lnL w="3175">
                      <a:round/>
                    </a:lnL>
                    <a:lnR w="3175">
                      <a:round/>
                    </a:lnR>
                    <a:lnT w="3175">
                      <a:round/>
                    </a:lnT>
                    <a:lnB w="3175">
                      <a:round/>
                    </a:lnB>
                    <a:solidFill>
                      <a:srgbClr val="E2E2E2"/>
                    </a:solidFill>
                  </a:tcPr>
                </a:tc>
              </a:tr>
              <a:tr h="416889">
                <a:tc>
                  <a:txBody>
                    <a:bodyPr/>
                    <a:lstStyle/>
                    <a:p>
                      <a:pPr lvl="0" algn="l">
                        <a:tabLst>
                          <a:tab pos="1295400" algn="l"/>
                        </a:tabLst>
                        <a:defRPr sz="1800">
                          <a:solidFill>
                            <a:srgbClr val="000000"/>
                          </a:solidFill>
                          <a:uFillTx/>
                        </a:defRPr>
                      </a:pPr>
                      <a:r>
                        <a:rPr sz="1600">
                          <a:uFill>
                            <a:solidFill/>
                          </a:uFill>
                        </a:rPr>
                        <a:t> Rackspace</a:t>
                      </a:r>
                    </a:p>
                  </a:txBody>
                  <a:tcPr marL="0" marR="0" marT="0" marB="0" anchor="ctr" horzOverflow="overflow">
                    <a:lnL w="3175">
                      <a:round/>
                    </a:lnL>
                    <a:lnR w="3175">
                      <a:round/>
                    </a:lnR>
                    <a:lnT w="3175">
                      <a:round/>
                    </a:lnT>
                    <a:lnB w="3175">
                      <a:round/>
                    </a:lnB>
                    <a:solidFill>
                      <a:srgbClr val="FFFFFF"/>
                    </a:solidFill>
                  </a:tcPr>
                </a:tc>
                <a:tc>
                  <a:txBody>
                    <a:bodyPr/>
                    <a:lstStyle/>
                    <a:p>
                      <a:pPr lvl="0" algn="r">
                        <a:tabLst>
                          <a:tab pos="1295400" algn="l"/>
                        </a:tabLst>
                        <a:defRPr sz="1800">
                          <a:solidFill>
                            <a:srgbClr val="000000"/>
                          </a:solidFill>
                          <a:uFillTx/>
                        </a:defRPr>
                      </a:pPr>
                      <a:r>
                        <a:rPr sz="1600">
                          <a:uFill>
                            <a:solidFill/>
                          </a:uFill>
                        </a:rPr>
                        <a:t>47</a:t>
                      </a:r>
                    </a:p>
                  </a:txBody>
                  <a:tcPr marL="0" marR="0" marT="0" marB="0" anchor="ctr" horzOverflow="overflow">
                    <a:lnL w="3175">
                      <a:round/>
                    </a:lnL>
                    <a:lnR w="3175">
                      <a:round/>
                    </a:lnR>
                    <a:lnT w="3175">
                      <a:round/>
                    </a:lnT>
                    <a:lnB w="3175">
                      <a:round/>
                    </a:lnB>
                    <a:solidFill>
                      <a:srgbClr val="FFFFFF"/>
                    </a:solidFill>
                  </a:tcPr>
                </a:tc>
              </a:tr>
              <a:tr h="416889">
                <a:tc>
                  <a:txBody>
                    <a:bodyPr/>
                    <a:lstStyle/>
                    <a:p>
                      <a:pPr lvl="0" algn="l">
                        <a:tabLst>
                          <a:tab pos="1295400" algn="l"/>
                        </a:tabLst>
                        <a:defRPr sz="1800">
                          <a:solidFill>
                            <a:srgbClr val="000000"/>
                          </a:solidFill>
                          <a:uFillTx/>
                        </a:defRPr>
                      </a:pPr>
                      <a:r>
                        <a:rPr sz="1600">
                          <a:uFill>
                            <a:solidFill>
                              <a:srgbClr val="5E5E5E"/>
                            </a:solidFill>
                          </a:uFill>
                        </a:rPr>
                        <a:t> </a:t>
                      </a:r>
                      <a:r>
                        <a:rPr sz="1600">
                          <a:uFill>
                            <a:solidFill/>
                          </a:uFill>
                        </a:rPr>
                        <a:t>GoDaddy.com</a:t>
                      </a:r>
                    </a:p>
                  </a:txBody>
                  <a:tcPr marL="0" marR="0" marT="0" marB="0" anchor="ctr" horzOverflow="overflow">
                    <a:lnL w="3175">
                      <a:round/>
                    </a:lnL>
                    <a:lnR w="3175">
                      <a:round/>
                    </a:lnR>
                    <a:lnT w="3175">
                      <a:round/>
                    </a:lnT>
                    <a:lnB w="3175">
                      <a:round/>
                    </a:lnB>
                    <a:solidFill>
                      <a:srgbClr val="E2E2E2"/>
                    </a:solidFill>
                  </a:tcPr>
                </a:tc>
                <a:tc>
                  <a:txBody>
                    <a:bodyPr/>
                    <a:lstStyle/>
                    <a:p>
                      <a:pPr lvl="0" algn="r">
                        <a:tabLst>
                          <a:tab pos="1295400" algn="l"/>
                        </a:tabLst>
                        <a:defRPr sz="1800">
                          <a:solidFill>
                            <a:srgbClr val="000000"/>
                          </a:solidFill>
                          <a:uFillTx/>
                        </a:defRPr>
                      </a:pPr>
                      <a:r>
                        <a:rPr sz="1600">
                          <a:uFill>
                            <a:solidFill>
                              <a:srgbClr val="5E5E5E"/>
                            </a:solidFill>
                          </a:uFill>
                        </a:rPr>
                        <a:t>34</a:t>
                      </a:r>
                    </a:p>
                  </a:txBody>
                  <a:tcPr marL="0" marR="0" marT="0" marB="0" anchor="ctr" horzOverflow="overflow">
                    <a:lnL w="3175">
                      <a:round/>
                    </a:lnL>
                    <a:lnR w="3175">
                      <a:round/>
                    </a:lnR>
                    <a:lnT w="3175">
                      <a:round/>
                    </a:lnT>
                    <a:lnB w="3175">
                      <a:round/>
                    </a:lnB>
                    <a:solidFill>
                      <a:srgbClr val="E2E2E2"/>
                    </a:solidFill>
                  </a:tcPr>
                </a:tc>
              </a:tr>
            </a:tbl>
          </a:graphicData>
        </a:graphic>
      </p:graphicFrame>
    </p:spTree>
    <p:extLst>
      <p:ext uri="{BB962C8B-B14F-4D97-AF65-F5344CB8AC3E}">
        <p14:creationId xmlns:p14="http://schemas.microsoft.com/office/powerpoint/2010/main" val="112050323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p:cNvSpPr>
          <p:nvPr>
            <p:ph type="sldNum" sz="quarter" idx="4294967295"/>
          </p:nvPr>
        </p:nvSpPr>
        <p:spPr>
          <a:xfrm>
            <a:off x="8833400" y="6601618"/>
            <a:ext cx="18067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44</a:t>
            </a:fld>
            <a:endParaRPr sz="1200">
              <a:solidFill>
                <a:srgbClr val="F5F5F5"/>
              </a:solidFill>
              <a:uFill>
                <a:solidFill>
                  <a:srgbClr val="F5F5F5"/>
                </a:solidFill>
              </a:uFill>
            </a:endParaRPr>
          </a:p>
        </p:txBody>
      </p:sp>
      <p:sp>
        <p:nvSpPr>
          <p:cNvPr id="288" name="Shape 288"/>
          <p:cNvSpPr/>
          <p:nvPr/>
        </p:nvSpPr>
        <p:spPr>
          <a:xfrm>
            <a:off x="312888" y="252988"/>
            <a:ext cx="8518224" cy="892969"/>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300"/>
              <a:t>Global Vulnerability Notifications</a:t>
            </a:r>
          </a:p>
        </p:txBody>
      </p:sp>
      <p:sp>
        <p:nvSpPr>
          <p:cNvPr id="289" name="Shape 289"/>
          <p:cNvSpPr/>
          <p:nvPr/>
        </p:nvSpPr>
        <p:spPr>
          <a:xfrm>
            <a:off x="852502" y="1584290"/>
            <a:ext cx="5637914" cy="4272476"/>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p>
            <a:pPr>
              <a:spcBef>
                <a:spcPts val="492"/>
              </a:spcBef>
              <a:buClr>
                <a:srgbClr val="4FA3C2"/>
              </a:buClr>
              <a:buFont typeface="Calibri"/>
              <a:defRPr sz="1800">
                <a:uFillTx/>
              </a:defRPr>
            </a:pPr>
            <a:r>
              <a:rPr sz="2100">
                <a:solidFill>
                  <a:srgbClr val="818181"/>
                </a:solidFill>
                <a:uFill>
                  <a:solidFill>
                    <a:srgbClr val="929292"/>
                  </a:solidFill>
                </a:uFill>
                <a:latin typeface="Calibri"/>
                <a:ea typeface="Calibri"/>
                <a:cs typeface="Calibri"/>
                <a:sym typeface="Calibri"/>
              </a:rPr>
              <a:t>Two weeks post disclosure, nearly 600,000 hosts remained vulnerable</a:t>
            </a:r>
          </a:p>
          <a:p>
            <a:pPr>
              <a:spcBef>
                <a:spcPts val="492"/>
              </a:spcBef>
              <a:buClr>
                <a:srgbClr val="4FA3C2"/>
              </a:buClr>
              <a:buFont typeface="Calibri"/>
              <a:defRPr sz="1800">
                <a:uFillTx/>
              </a:defRPr>
            </a:pPr>
            <a:endParaRPr sz="1100">
              <a:solidFill>
                <a:srgbClr val="818181"/>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2100">
                <a:solidFill>
                  <a:srgbClr val="818181"/>
                </a:solidFill>
                <a:uFill>
                  <a:solidFill>
                    <a:srgbClr val="929292"/>
                  </a:solidFill>
                </a:uFill>
                <a:latin typeface="Calibri"/>
                <a:ea typeface="Calibri"/>
                <a:cs typeface="Calibri"/>
                <a:sym typeface="Calibri"/>
              </a:rPr>
              <a:t>We contacted network administrators for</a:t>
            </a:r>
            <a:br>
              <a:rPr sz="2100">
                <a:solidFill>
                  <a:srgbClr val="818181"/>
                </a:solidFill>
                <a:uFill>
                  <a:solidFill>
                    <a:srgbClr val="929292"/>
                  </a:solidFill>
                </a:uFill>
                <a:latin typeface="Calibri"/>
                <a:ea typeface="Calibri"/>
                <a:cs typeface="Calibri"/>
                <a:sym typeface="Calibri"/>
              </a:rPr>
            </a:br>
            <a:r>
              <a:rPr sz="2100">
                <a:solidFill>
                  <a:srgbClr val="818181"/>
                </a:solidFill>
                <a:uFill>
                  <a:solidFill>
                    <a:srgbClr val="929292"/>
                  </a:solidFill>
                </a:uFill>
                <a:latin typeface="Calibri"/>
                <a:ea typeface="Calibri"/>
                <a:cs typeface="Calibri"/>
                <a:sym typeface="Calibri"/>
              </a:rPr>
              <a:t>non-embedded devices</a:t>
            </a:r>
          </a:p>
          <a:p>
            <a:pPr>
              <a:spcBef>
                <a:spcPts val="492"/>
              </a:spcBef>
              <a:buClr>
                <a:srgbClr val="4FA3C2"/>
              </a:buClr>
              <a:buFont typeface="Calibri"/>
              <a:defRPr sz="1800">
                <a:uFillTx/>
              </a:defRPr>
            </a:pPr>
            <a:endParaRPr sz="1100">
              <a:solidFill>
                <a:srgbClr val="818181"/>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2100">
                <a:solidFill>
                  <a:srgbClr val="818181"/>
                </a:solidFill>
                <a:uFill>
                  <a:solidFill>
                    <a:srgbClr val="929292"/>
                  </a:solidFill>
                </a:uFill>
                <a:latin typeface="Calibri"/>
                <a:ea typeface="Calibri"/>
                <a:cs typeface="Calibri"/>
                <a:sym typeface="Calibri"/>
              </a:rPr>
              <a:t>We aggregated vulnerable hosts by WHOIS </a:t>
            </a:r>
            <a:br>
              <a:rPr sz="2100">
                <a:solidFill>
                  <a:srgbClr val="818181"/>
                </a:solidFill>
                <a:uFill>
                  <a:solidFill>
                    <a:srgbClr val="929292"/>
                  </a:solidFill>
                </a:uFill>
                <a:latin typeface="Calibri"/>
                <a:ea typeface="Calibri"/>
                <a:cs typeface="Calibri"/>
                <a:sym typeface="Calibri"/>
              </a:rPr>
            </a:br>
            <a:r>
              <a:rPr sz="2100">
                <a:solidFill>
                  <a:srgbClr val="818181"/>
                </a:solidFill>
                <a:uFill>
                  <a:solidFill>
                    <a:srgbClr val="929292"/>
                  </a:solidFill>
                </a:uFill>
                <a:latin typeface="Calibri"/>
                <a:ea typeface="Calibri"/>
                <a:cs typeface="Calibri"/>
                <a:sym typeface="Calibri"/>
              </a:rPr>
              <a:t>abuse contact (4,648 distinct contacts)</a:t>
            </a:r>
          </a:p>
          <a:p>
            <a:pPr>
              <a:spcBef>
                <a:spcPts val="492"/>
              </a:spcBef>
              <a:buClr>
                <a:srgbClr val="4FA3C2"/>
              </a:buClr>
              <a:buFont typeface="Calibri"/>
              <a:defRPr sz="1800">
                <a:uFillTx/>
              </a:defRPr>
            </a:pPr>
            <a:endParaRPr sz="1100">
              <a:solidFill>
                <a:srgbClr val="818181"/>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2100">
                <a:solidFill>
                  <a:srgbClr val="818181"/>
                </a:solidFill>
                <a:uFill>
                  <a:solidFill>
                    <a:srgbClr val="929292"/>
                  </a:solidFill>
                </a:uFill>
                <a:latin typeface="Calibri"/>
                <a:ea typeface="Calibri"/>
                <a:cs typeface="Calibri"/>
                <a:sym typeface="Calibri"/>
              </a:rPr>
              <a:t>Split abuse contacts into two groups in order to measure the impact of large-scale notification</a:t>
            </a:r>
          </a:p>
        </p:txBody>
      </p:sp>
    </p:spTree>
    <p:extLst>
      <p:ext uri="{BB962C8B-B14F-4D97-AF65-F5344CB8AC3E}">
        <p14:creationId xmlns:p14="http://schemas.microsoft.com/office/powerpoint/2010/main" val="17708792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p:cNvSpPr>
          <p:nvPr>
            <p:ph type="sldNum" sz="quarter" idx="4294967295"/>
          </p:nvPr>
        </p:nvSpPr>
        <p:spPr>
          <a:xfrm>
            <a:off x="8833400" y="6601618"/>
            <a:ext cx="18067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45</a:t>
            </a:fld>
            <a:endParaRPr sz="1200">
              <a:solidFill>
                <a:srgbClr val="F5F5F5"/>
              </a:solidFill>
              <a:uFill>
                <a:solidFill>
                  <a:srgbClr val="F5F5F5"/>
                </a:solidFill>
              </a:uFill>
            </a:endParaRPr>
          </a:p>
        </p:txBody>
      </p:sp>
      <p:sp>
        <p:nvSpPr>
          <p:cNvPr id="294" name="Shape 294"/>
          <p:cNvSpPr/>
          <p:nvPr/>
        </p:nvSpPr>
        <p:spPr>
          <a:xfrm>
            <a:off x="312888" y="252988"/>
            <a:ext cx="8518224" cy="892969"/>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300"/>
              <a:t>Impact on Patching</a:t>
            </a:r>
          </a:p>
        </p:txBody>
      </p:sp>
      <p:pic>
        <p:nvPicPr>
          <p:cNvPr id="295" name="notified_vs_un.png"/>
          <p:cNvPicPr/>
          <p:nvPr/>
        </p:nvPicPr>
        <p:blipFill>
          <a:blip r:embed="rId3">
            <a:extLst/>
          </a:blip>
          <a:stretch>
            <a:fillRect/>
          </a:stretch>
        </p:blipFill>
        <p:spPr>
          <a:xfrm>
            <a:off x="532724" y="1300941"/>
            <a:ext cx="8239986" cy="4943992"/>
          </a:xfrm>
          <a:prstGeom prst="rect">
            <a:avLst/>
          </a:prstGeom>
          <a:ln w="12700">
            <a:miter lim="400000"/>
          </a:ln>
        </p:spPr>
      </p:pic>
    </p:spTree>
    <p:extLst>
      <p:ext uri="{BB962C8B-B14F-4D97-AF65-F5344CB8AC3E}">
        <p14:creationId xmlns:p14="http://schemas.microsoft.com/office/powerpoint/2010/main" val="401295385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p:cNvSpPr>
          <p:nvPr>
            <p:ph type="sldNum" sz="quarter" idx="4294967295"/>
          </p:nvPr>
        </p:nvSpPr>
        <p:spPr>
          <a:xfrm>
            <a:off x="8833400" y="6601618"/>
            <a:ext cx="18067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46</a:t>
            </a:fld>
            <a:endParaRPr sz="1200">
              <a:solidFill>
                <a:srgbClr val="F5F5F5"/>
              </a:solidFill>
              <a:uFill>
                <a:solidFill>
                  <a:srgbClr val="F5F5F5"/>
                </a:solidFill>
              </a:uFill>
            </a:endParaRPr>
          </a:p>
        </p:txBody>
      </p:sp>
      <p:sp>
        <p:nvSpPr>
          <p:cNvPr id="300" name="Shape 300"/>
          <p:cNvSpPr/>
          <p:nvPr/>
        </p:nvSpPr>
        <p:spPr>
          <a:xfrm>
            <a:off x="312888" y="252988"/>
            <a:ext cx="8518224" cy="892969"/>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300"/>
              <a:t>Impact on Patching</a:t>
            </a:r>
          </a:p>
        </p:txBody>
      </p:sp>
      <p:pic>
        <p:nvPicPr>
          <p:cNvPr id="301" name="notified_vs_un.png"/>
          <p:cNvPicPr/>
          <p:nvPr/>
        </p:nvPicPr>
        <p:blipFill>
          <a:blip r:embed="rId3">
            <a:extLst/>
          </a:blip>
          <a:stretch>
            <a:fillRect/>
          </a:stretch>
        </p:blipFill>
        <p:spPr>
          <a:xfrm>
            <a:off x="532724" y="1300941"/>
            <a:ext cx="8239986" cy="4943992"/>
          </a:xfrm>
          <a:prstGeom prst="rect">
            <a:avLst/>
          </a:prstGeom>
          <a:ln w="12700">
            <a:miter lim="400000"/>
          </a:ln>
        </p:spPr>
      </p:pic>
      <p:sp>
        <p:nvSpPr>
          <p:cNvPr id="302" name="Shape 302"/>
          <p:cNvSpPr/>
          <p:nvPr/>
        </p:nvSpPr>
        <p:spPr>
          <a:xfrm>
            <a:off x="1642216" y="1844884"/>
            <a:ext cx="1803375" cy="810795"/>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0" algn="r">
              <a:defRPr sz="1800">
                <a:uFillTx/>
              </a:defRPr>
            </a:pPr>
            <a:r>
              <a:rPr sz="2400">
                <a:uFill>
                  <a:solidFill/>
                </a:uFill>
                <a:latin typeface="Gill Sans SemiBold"/>
                <a:ea typeface="Gill Sans SemiBold"/>
                <a:cs typeface="Gill Sans SemiBold"/>
                <a:sym typeface="Gill Sans SemiBold"/>
              </a:rPr>
              <a:t>47% increase</a:t>
            </a:r>
            <a:br>
              <a:rPr sz="2400">
                <a:uFill>
                  <a:solidFill/>
                </a:uFill>
                <a:latin typeface="Gill Sans SemiBold"/>
                <a:ea typeface="Gill Sans SemiBold"/>
                <a:cs typeface="Gill Sans SemiBold"/>
                <a:sym typeface="Gill Sans SemiBold"/>
              </a:rPr>
            </a:br>
            <a:r>
              <a:rPr sz="2400">
                <a:uFill>
                  <a:solidFill/>
                </a:uFill>
                <a:latin typeface="Gill Sans SemiBold"/>
                <a:ea typeface="Gill Sans SemiBold"/>
                <a:cs typeface="Gill Sans SemiBold"/>
                <a:sym typeface="Gill Sans SemiBold"/>
              </a:rPr>
              <a:t>in patching</a:t>
            </a:r>
          </a:p>
        </p:txBody>
      </p:sp>
      <p:sp>
        <p:nvSpPr>
          <p:cNvPr id="303" name="Shape 303"/>
          <p:cNvSpPr/>
          <p:nvPr/>
        </p:nvSpPr>
        <p:spPr>
          <a:xfrm>
            <a:off x="3536156" y="2268140"/>
            <a:ext cx="475367" cy="761185"/>
          </a:xfrm>
          <a:prstGeom prst="line">
            <a:avLst/>
          </a:prstGeom>
          <a:ln w="38100">
            <a:solidFill/>
            <a:miter lim="400000"/>
            <a:tailEnd type="triangle"/>
          </a:ln>
        </p:spPr>
        <p:txBody>
          <a:bodyPr lIns="0" tIns="0" rIns="0" bIns="0"/>
          <a:lstStyle/>
          <a:p>
            <a:pPr lvl="0">
              <a:defRPr sz="7800"/>
            </a:pPr>
            <a:endParaRPr/>
          </a:p>
        </p:txBody>
      </p:sp>
    </p:spTree>
    <p:extLst>
      <p:ext uri="{BB962C8B-B14F-4D97-AF65-F5344CB8AC3E}">
        <p14:creationId xmlns:p14="http://schemas.microsoft.com/office/powerpoint/2010/main" val="185105879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p:cNvSpPr>
          <p:nvPr>
            <p:ph type="sldNum" sz="quarter" idx="4294967295"/>
          </p:nvPr>
        </p:nvSpPr>
        <p:spPr>
          <a:xfrm>
            <a:off x="8833400" y="6601618"/>
            <a:ext cx="18067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47</a:t>
            </a:fld>
            <a:endParaRPr sz="1200">
              <a:solidFill>
                <a:srgbClr val="F5F5F5"/>
              </a:solidFill>
              <a:uFill>
                <a:solidFill>
                  <a:srgbClr val="F5F5F5"/>
                </a:solidFill>
              </a:uFill>
            </a:endParaRPr>
          </a:p>
        </p:txBody>
      </p:sp>
      <p:sp>
        <p:nvSpPr>
          <p:cNvPr id="308" name="Shape 308"/>
          <p:cNvSpPr/>
          <p:nvPr/>
        </p:nvSpPr>
        <p:spPr>
          <a:xfrm>
            <a:off x="312888" y="252988"/>
            <a:ext cx="8518224" cy="892969"/>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300"/>
              <a:t>Notification Responses</a:t>
            </a:r>
          </a:p>
        </p:txBody>
      </p:sp>
      <p:pic>
        <p:nvPicPr>
          <p:cNvPr id="309" name="type_comparison.png"/>
          <p:cNvPicPr/>
          <p:nvPr/>
        </p:nvPicPr>
        <p:blipFill>
          <a:blip r:embed="rId3">
            <a:extLst/>
          </a:blip>
          <a:stretch>
            <a:fillRect/>
          </a:stretch>
        </p:blipFill>
        <p:spPr>
          <a:xfrm>
            <a:off x="570415" y="979619"/>
            <a:ext cx="8164604" cy="4898762"/>
          </a:xfrm>
          <a:prstGeom prst="rect">
            <a:avLst/>
          </a:prstGeom>
          <a:ln w="12700">
            <a:miter lim="400000"/>
          </a:ln>
        </p:spPr>
      </p:pic>
    </p:spTree>
    <p:extLst>
      <p:ext uri="{BB962C8B-B14F-4D97-AF65-F5344CB8AC3E}">
        <p14:creationId xmlns:p14="http://schemas.microsoft.com/office/powerpoint/2010/main" val="131833196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a:spLocks noGrp="1"/>
          </p:cNvSpPr>
          <p:nvPr>
            <p:ph type="sldNum" sz="quarter" idx="4294967295"/>
          </p:nvPr>
        </p:nvSpPr>
        <p:spPr>
          <a:xfrm>
            <a:off x="8833400" y="6601618"/>
            <a:ext cx="18067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48</a:t>
            </a:fld>
            <a:endParaRPr sz="1200">
              <a:solidFill>
                <a:srgbClr val="F5F5F5"/>
              </a:solidFill>
              <a:uFill>
                <a:solidFill>
                  <a:srgbClr val="F5F5F5"/>
                </a:solidFill>
              </a:uFill>
            </a:endParaRPr>
          </a:p>
        </p:txBody>
      </p:sp>
      <p:sp>
        <p:nvSpPr>
          <p:cNvPr id="314" name="Shape 314"/>
          <p:cNvSpPr/>
          <p:nvPr/>
        </p:nvSpPr>
        <p:spPr>
          <a:xfrm>
            <a:off x="312888" y="252988"/>
            <a:ext cx="8518224" cy="892969"/>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300"/>
              <a:t>Cryptographic Keys at Risk</a:t>
            </a:r>
          </a:p>
        </p:txBody>
      </p:sp>
      <p:sp>
        <p:nvSpPr>
          <p:cNvPr id="315" name="Shape 315"/>
          <p:cNvSpPr/>
          <p:nvPr/>
        </p:nvSpPr>
        <p:spPr>
          <a:xfrm>
            <a:off x="747512" y="1584840"/>
            <a:ext cx="3769624" cy="3688321"/>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p>
            <a:pPr>
              <a:spcBef>
                <a:spcPts val="492"/>
              </a:spcBef>
              <a:buClr>
                <a:srgbClr val="4FA3C2"/>
              </a:buClr>
              <a:buFont typeface="Calibri"/>
              <a:defRPr sz="1800">
                <a:uFillTx/>
              </a:defRPr>
            </a:pPr>
            <a:r>
              <a:rPr sz="1900">
                <a:solidFill>
                  <a:srgbClr val="53585F"/>
                </a:solidFill>
                <a:uFill>
                  <a:solidFill>
                    <a:srgbClr val="929292"/>
                  </a:solidFill>
                </a:uFill>
                <a:latin typeface="Calibri"/>
                <a:ea typeface="Calibri"/>
                <a:cs typeface="Calibri"/>
                <a:sym typeface="Calibri"/>
              </a:rPr>
              <a:t>Patching isn’t enough—cryptographic keys can also be stolen</a:t>
            </a:r>
          </a:p>
          <a:p>
            <a:pPr>
              <a:spcBef>
                <a:spcPts val="492"/>
              </a:spcBef>
              <a:buClr>
                <a:srgbClr val="4FA3C2"/>
              </a:buClr>
              <a:buFont typeface="Calibri"/>
              <a:defRPr sz="1800">
                <a:uFillTx/>
              </a:defRPr>
            </a:pPr>
            <a:endParaRPr sz="11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1900">
                <a:solidFill>
                  <a:srgbClr val="53585F"/>
                </a:solidFill>
                <a:uFill>
                  <a:solidFill>
                    <a:srgbClr val="929292"/>
                  </a:solidFill>
                </a:uFill>
                <a:latin typeface="Calibri"/>
                <a:ea typeface="Calibri"/>
                <a:cs typeface="Calibri"/>
                <a:sym typeface="Calibri"/>
              </a:rPr>
              <a:t>Proven during CloudFlare Challenge, in which keys were retrieved from generic nginx server</a:t>
            </a:r>
          </a:p>
          <a:p>
            <a:pPr>
              <a:spcBef>
                <a:spcPts val="492"/>
              </a:spcBef>
              <a:buClr>
                <a:srgbClr val="4FA3C2"/>
              </a:buClr>
              <a:buFont typeface="Calibri"/>
              <a:defRPr sz="1800">
                <a:uFillTx/>
              </a:defRPr>
            </a:pPr>
            <a:endParaRPr sz="11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1900">
                <a:solidFill>
                  <a:srgbClr val="53585F"/>
                </a:solidFill>
                <a:uFill>
                  <a:solidFill>
                    <a:srgbClr val="929292"/>
                  </a:solidFill>
                </a:uFill>
                <a:latin typeface="Calibri"/>
                <a:ea typeface="Calibri"/>
                <a:cs typeface="Calibri"/>
                <a:sym typeface="Calibri"/>
              </a:rPr>
              <a:t>Security community recommended that administrators replace keys, revoke vulnerable certificates, and deploy perfect forward secrecy</a:t>
            </a:r>
          </a:p>
        </p:txBody>
      </p:sp>
      <p:pic>
        <p:nvPicPr>
          <p:cNvPr id="316" name="Screen Shot 2014-10-08 at 1.48.12 PM.png"/>
          <p:cNvPicPr/>
          <p:nvPr/>
        </p:nvPicPr>
        <p:blipFill>
          <a:blip r:embed="rId3">
            <a:extLst/>
          </a:blip>
          <a:stretch>
            <a:fillRect/>
          </a:stretch>
        </p:blipFill>
        <p:spPr>
          <a:xfrm>
            <a:off x="5095893" y="1268367"/>
            <a:ext cx="3602471" cy="4505746"/>
          </a:xfrm>
          <a:prstGeom prst="rect">
            <a:avLst/>
          </a:prstGeom>
          <a:ln w="25400">
            <a:solidFill/>
            <a:miter lim="400000"/>
          </a:ln>
        </p:spPr>
      </p:pic>
    </p:spTree>
    <p:extLst>
      <p:ext uri="{BB962C8B-B14F-4D97-AF65-F5344CB8AC3E}">
        <p14:creationId xmlns:p14="http://schemas.microsoft.com/office/powerpoint/2010/main" val="352942622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p:cNvSpPr>
          <p:nvPr>
            <p:ph type="sldNum" sz="quarter" idx="4294967295"/>
          </p:nvPr>
        </p:nvSpPr>
        <p:spPr>
          <a:xfrm>
            <a:off x="8833400" y="6601618"/>
            <a:ext cx="18067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49</a:t>
            </a:fld>
            <a:endParaRPr sz="1200">
              <a:solidFill>
                <a:srgbClr val="F5F5F5"/>
              </a:solidFill>
              <a:uFill>
                <a:solidFill>
                  <a:srgbClr val="F5F5F5"/>
                </a:solidFill>
              </a:uFill>
            </a:endParaRPr>
          </a:p>
        </p:txBody>
      </p:sp>
      <p:sp>
        <p:nvSpPr>
          <p:cNvPr id="321" name="Shape 321"/>
          <p:cNvSpPr/>
          <p:nvPr/>
        </p:nvSpPr>
        <p:spPr>
          <a:xfrm>
            <a:off x="312888" y="252988"/>
            <a:ext cx="8518224" cy="892969"/>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300"/>
              <a:t>Cryptographic Keys</a:t>
            </a:r>
          </a:p>
        </p:txBody>
      </p:sp>
      <p:sp>
        <p:nvSpPr>
          <p:cNvPr id="322" name="Shape 322"/>
          <p:cNvSpPr/>
          <p:nvPr/>
        </p:nvSpPr>
        <p:spPr>
          <a:xfrm>
            <a:off x="759419" y="1471004"/>
            <a:ext cx="6780656" cy="4393416"/>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p>
            <a:pPr>
              <a:spcBef>
                <a:spcPts val="492"/>
              </a:spcBef>
              <a:buClr>
                <a:srgbClr val="4FA3C2"/>
              </a:buClr>
              <a:buFont typeface="Calibri"/>
              <a:defRPr sz="1800">
                <a:uFillTx/>
              </a:defRPr>
            </a:pPr>
            <a:r>
              <a:rPr sz="1900">
                <a:solidFill>
                  <a:srgbClr val="53585F"/>
                </a:solidFill>
                <a:uFill>
                  <a:solidFill>
                    <a:srgbClr val="929292"/>
                  </a:solidFill>
                </a:uFill>
                <a:latin typeface="Calibri"/>
                <a:ea typeface="Calibri"/>
                <a:cs typeface="Calibri"/>
                <a:sym typeface="Calibri"/>
              </a:rPr>
              <a:t>We combined our Heartbleed scans with our daily scans of the HTTPS ecosystem and ICSI’s passive Certificate Notary in order to investigate certificate replacement</a:t>
            </a:r>
          </a:p>
          <a:p>
            <a:pPr>
              <a:spcBef>
                <a:spcPts val="492"/>
              </a:spcBef>
              <a:buClr>
                <a:srgbClr val="4FA3C2"/>
              </a:buClr>
              <a:buFont typeface="Calibri"/>
              <a:defRPr sz="1800">
                <a:uFillTx/>
              </a:defRPr>
            </a:pPr>
            <a:endParaRPr sz="11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1900">
                <a:solidFill>
                  <a:srgbClr val="53585F"/>
                </a:solidFill>
                <a:uFill>
                  <a:solidFill>
                    <a:srgbClr val="929292"/>
                  </a:solidFill>
                </a:uFill>
                <a:latin typeface="Calibri"/>
                <a:ea typeface="Calibri"/>
                <a:cs typeface="Calibri"/>
                <a:sym typeface="Calibri"/>
              </a:rPr>
              <a:t>10.1% of the sites we found vulnerable replaced their certificates</a:t>
            </a:r>
          </a:p>
          <a:p>
            <a:pPr>
              <a:spcBef>
                <a:spcPts val="492"/>
              </a:spcBef>
              <a:buClr>
                <a:srgbClr val="4FA3C2"/>
              </a:buClr>
              <a:buFont typeface="Calibri"/>
              <a:defRPr sz="1800">
                <a:uFillTx/>
              </a:defRPr>
            </a:pPr>
            <a:endParaRPr sz="11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1900">
                <a:solidFill>
                  <a:srgbClr val="53585F"/>
                </a:solidFill>
                <a:uFill>
                  <a:solidFill>
                    <a:srgbClr val="929292"/>
                  </a:solidFill>
                </a:uFill>
                <a:latin typeface="Calibri"/>
                <a:ea typeface="Calibri"/>
                <a:cs typeface="Calibri"/>
                <a:sym typeface="Calibri"/>
              </a:rPr>
              <a:t>14% </a:t>
            </a:r>
            <a:r>
              <a:rPr sz="1900" i="1">
                <a:solidFill>
                  <a:srgbClr val="53585F"/>
                </a:solidFill>
                <a:uFill>
                  <a:solidFill>
                    <a:srgbClr val="929292"/>
                  </a:solidFill>
                </a:uFill>
                <a:latin typeface="Calibri"/>
                <a:ea typeface="Calibri"/>
                <a:cs typeface="Calibri"/>
                <a:sym typeface="Calibri"/>
              </a:rPr>
              <a:t>re-used</a:t>
            </a:r>
            <a:r>
              <a:rPr sz="1900">
                <a:solidFill>
                  <a:srgbClr val="53585F"/>
                </a:solidFill>
                <a:uFill>
                  <a:solidFill>
                    <a:srgbClr val="929292"/>
                  </a:solidFill>
                </a:uFill>
                <a:latin typeface="Calibri"/>
                <a:ea typeface="Calibri"/>
                <a:cs typeface="Calibri"/>
                <a:sym typeface="Calibri"/>
              </a:rPr>
              <a:t> the vulnerable private key on new certificate</a:t>
            </a:r>
          </a:p>
          <a:p>
            <a:pPr>
              <a:spcBef>
                <a:spcPts val="492"/>
              </a:spcBef>
              <a:buClr>
                <a:srgbClr val="4FA3C2"/>
              </a:buClr>
              <a:buFont typeface="Calibri"/>
              <a:defRPr sz="1800">
                <a:uFillTx/>
              </a:defRPr>
            </a:pPr>
            <a:endParaRPr sz="11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1900">
                <a:solidFill>
                  <a:srgbClr val="53585F"/>
                </a:solidFill>
                <a:uFill>
                  <a:solidFill>
                    <a:srgbClr val="929292"/>
                  </a:solidFill>
                </a:uFill>
                <a:latin typeface="Calibri"/>
                <a:ea typeface="Calibri"/>
                <a:cs typeface="Calibri"/>
                <a:sym typeface="Calibri"/>
              </a:rPr>
              <a:t>4% revoked their vulnerable certificates</a:t>
            </a:r>
          </a:p>
          <a:p>
            <a:pPr>
              <a:spcBef>
                <a:spcPts val="492"/>
              </a:spcBef>
              <a:buClr>
                <a:srgbClr val="4FA3C2"/>
              </a:buClr>
              <a:buFont typeface="Calibri"/>
              <a:defRPr sz="1800">
                <a:uFillTx/>
              </a:defRPr>
            </a:pPr>
            <a:endParaRPr sz="11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1900">
                <a:solidFill>
                  <a:srgbClr val="53585F"/>
                </a:solidFill>
                <a:uFill>
                  <a:solidFill>
                    <a:srgbClr val="929292"/>
                  </a:solidFill>
                </a:uFill>
                <a:latin typeface="Calibri"/>
                <a:ea typeface="Calibri"/>
                <a:cs typeface="Calibri"/>
                <a:sym typeface="Calibri"/>
              </a:rPr>
              <a:t>Only 44% of connections use </a:t>
            </a:r>
            <a:r>
              <a:rPr sz="1900" i="1">
                <a:solidFill>
                  <a:srgbClr val="53585F"/>
                </a:solidFill>
                <a:uFill>
                  <a:solidFill>
                    <a:srgbClr val="929292"/>
                  </a:solidFill>
                </a:uFill>
                <a:latin typeface="Calibri"/>
                <a:ea typeface="Calibri"/>
                <a:cs typeface="Calibri"/>
                <a:sym typeface="Calibri"/>
              </a:rPr>
              <a:t>Perfect Forward Secrecy</a:t>
            </a:r>
            <a:r>
              <a:rPr sz="1900">
                <a:solidFill>
                  <a:srgbClr val="53585F"/>
                </a:solidFill>
                <a:uFill>
                  <a:solidFill>
                    <a:srgbClr val="929292"/>
                  </a:solidFill>
                </a:uFill>
                <a:latin typeface="Calibri"/>
                <a:ea typeface="Calibri"/>
                <a:cs typeface="Calibri"/>
                <a:sym typeface="Calibri"/>
              </a:rPr>
              <a:t>—Heartbleed did not spur further deployment  </a:t>
            </a:r>
          </a:p>
        </p:txBody>
      </p:sp>
    </p:spTree>
    <p:extLst>
      <p:ext uri="{BB962C8B-B14F-4D97-AF65-F5344CB8AC3E}">
        <p14:creationId xmlns:p14="http://schemas.microsoft.com/office/powerpoint/2010/main" val="120198832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p:txBody>
          <a:bodyPr/>
          <a:lstStyle/>
          <a:p>
            <a:r>
              <a:rPr lang="nl-NL" dirty="0" smtClean="0">
                <a:solidFill>
                  <a:schemeClr val="tx2">
                    <a:lumMod val="75000"/>
                  </a:schemeClr>
                </a:solidFill>
              </a:rPr>
              <a:t>How do </a:t>
            </a:r>
            <a:r>
              <a:rPr lang="nl-NL" dirty="0" err="1" smtClean="0">
                <a:solidFill>
                  <a:schemeClr val="tx2">
                    <a:lumMod val="75000"/>
                  </a:schemeClr>
                </a:solidFill>
              </a:rPr>
              <a:t>intermediate</a:t>
            </a:r>
            <a:r>
              <a:rPr lang="nl-NL" dirty="0" smtClean="0">
                <a:solidFill>
                  <a:schemeClr val="tx2">
                    <a:lumMod val="75000"/>
                  </a:schemeClr>
                </a:solidFill>
              </a:rPr>
              <a:t> </a:t>
            </a:r>
            <a:r>
              <a:rPr lang="nl-NL" dirty="0" err="1" smtClean="0">
                <a:solidFill>
                  <a:schemeClr val="tx2">
                    <a:lumMod val="75000"/>
                  </a:schemeClr>
                </a:solidFill>
              </a:rPr>
              <a:t>authorities</a:t>
            </a:r>
            <a:r>
              <a:rPr lang="nl-NL" dirty="0" smtClean="0">
                <a:solidFill>
                  <a:schemeClr val="tx2">
                    <a:lumMod val="75000"/>
                  </a:schemeClr>
                </a:solidFill>
              </a:rPr>
              <a:t> fit </a:t>
            </a:r>
            <a:r>
              <a:rPr lang="nl-NL" dirty="0" err="1" smtClean="0">
                <a:solidFill>
                  <a:schemeClr val="tx2">
                    <a:lumMod val="75000"/>
                  </a:schemeClr>
                </a:solidFill>
              </a:rPr>
              <a:t>into</a:t>
            </a:r>
            <a:r>
              <a:rPr lang="nl-NL" dirty="0" smtClean="0">
                <a:solidFill>
                  <a:schemeClr val="tx2">
                    <a:lumMod val="75000"/>
                  </a:schemeClr>
                </a:solidFill>
              </a:rPr>
              <a:t> the picture?</a:t>
            </a:r>
            <a:endParaRPr lang="nl-NL" dirty="0">
              <a:solidFill>
                <a:schemeClr val="tx2">
                  <a:lumMod val="75000"/>
                </a:schemeClr>
              </a:solidFill>
            </a:endParaRPr>
          </a:p>
        </p:txBody>
      </p:sp>
      <p:sp>
        <p:nvSpPr>
          <p:cNvPr id="5" name="Title 4"/>
          <p:cNvSpPr>
            <a:spLocks noGrp="1"/>
          </p:cNvSpPr>
          <p:nvPr>
            <p:ph type="title"/>
          </p:nvPr>
        </p:nvSpPr>
        <p:spPr/>
        <p:txBody>
          <a:bodyPr/>
          <a:lstStyle/>
          <a:p>
            <a:r>
              <a:rPr lang="en-US" dirty="0" smtClean="0"/>
              <a:t>Intermediate Authorities</a:t>
            </a:r>
            <a:endParaRPr lang="nl-NL" dirty="0"/>
          </a:p>
        </p:txBody>
      </p:sp>
      <p:sp>
        <p:nvSpPr>
          <p:cNvPr id="6" name="TextBox 5"/>
          <p:cNvSpPr txBox="1"/>
          <p:nvPr/>
        </p:nvSpPr>
        <p:spPr>
          <a:xfrm>
            <a:off x="6432154" y="4980911"/>
            <a:ext cx="184666" cy="369332"/>
          </a:xfrm>
          <a:prstGeom prst="rect">
            <a:avLst/>
          </a:prstGeom>
          <a:solidFill>
            <a:srgbClr val="FFFFFF"/>
          </a:solidFill>
        </p:spPr>
        <p:txBody>
          <a:bodyPr wrap="none" rtlCol="0">
            <a:spAutoFit/>
          </a:bodyPr>
          <a:lstStyle/>
          <a:p>
            <a:r>
              <a:rPr lang="en-US" dirty="0" smtClean="0"/>
              <a:t>	</a:t>
            </a:r>
            <a:endParaRPr lang="en-US" dirty="0"/>
          </a:p>
        </p:txBody>
      </p:sp>
      <p:sp>
        <p:nvSpPr>
          <p:cNvPr id="9" name="Text Placeholder 6"/>
          <p:cNvSpPr txBox="1">
            <a:spLocks/>
          </p:cNvSpPr>
          <p:nvPr/>
        </p:nvSpPr>
        <p:spPr>
          <a:xfrm>
            <a:off x="467544" y="1556792"/>
            <a:ext cx="4536504" cy="4752528"/>
          </a:xfrm>
          <a:prstGeom prst="rect">
            <a:avLst/>
          </a:prstGeom>
        </p:spPr>
        <p:txBody>
          <a:bodyPr>
            <a:noAutofit/>
          </a:bodyPr>
          <a:lst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2" indent="-285750"/>
            <a:r>
              <a:rPr lang="en-US" sz="2200" dirty="0">
                <a:solidFill>
                  <a:schemeClr val="tx1"/>
                </a:solidFill>
              </a:rPr>
              <a:t>Root authorities </a:t>
            </a:r>
            <a:r>
              <a:rPr lang="en-US" sz="2200" dirty="0" smtClean="0">
                <a:solidFill>
                  <a:schemeClr val="tx1"/>
                </a:solidFill>
              </a:rPr>
              <a:t>delegate </a:t>
            </a:r>
            <a:r>
              <a:rPr lang="en-US" sz="2200" dirty="0">
                <a:solidFill>
                  <a:schemeClr val="tx1"/>
                </a:solidFill>
              </a:rPr>
              <a:t>the ability to sign </a:t>
            </a:r>
            <a:r>
              <a:rPr lang="en-US" sz="2200" dirty="0" smtClean="0">
                <a:solidFill>
                  <a:schemeClr val="tx1"/>
                </a:solidFill>
              </a:rPr>
              <a:t>certificates to intermediate authorities</a:t>
            </a:r>
          </a:p>
        </p:txBody>
      </p:sp>
      <p:grpSp>
        <p:nvGrpSpPr>
          <p:cNvPr id="7" name="Group 6"/>
          <p:cNvGrpSpPr/>
          <p:nvPr/>
        </p:nvGrpSpPr>
        <p:grpSpPr>
          <a:xfrm>
            <a:off x="5292080" y="1988840"/>
            <a:ext cx="3600400" cy="3440995"/>
            <a:chOff x="323528" y="2148245"/>
            <a:chExt cx="3600400" cy="3440995"/>
          </a:xfrm>
          <a:solidFill>
            <a:srgbClr val="FFFFFF"/>
          </a:solidFill>
        </p:grpSpPr>
        <p:grpSp>
          <p:nvGrpSpPr>
            <p:cNvPr id="8" name="Group 7"/>
            <p:cNvGrpSpPr/>
            <p:nvPr/>
          </p:nvGrpSpPr>
          <p:grpSpPr>
            <a:xfrm>
              <a:off x="323528" y="2148245"/>
              <a:ext cx="3588816" cy="3440995"/>
              <a:chOff x="3419872" y="2060848"/>
              <a:chExt cx="3588816" cy="3440995"/>
            </a:xfrm>
            <a:grpFill/>
          </p:grpSpPr>
          <p:sp>
            <p:nvSpPr>
              <p:cNvPr id="13" name="TextBox 12"/>
              <p:cNvSpPr txBox="1"/>
              <p:nvPr/>
            </p:nvSpPr>
            <p:spPr>
              <a:xfrm>
                <a:off x="6288138" y="5147900"/>
                <a:ext cx="184666" cy="353943"/>
              </a:xfrm>
              <a:prstGeom prst="rect">
                <a:avLst/>
              </a:prstGeom>
              <a:grpFill/>
            </p:spPr>
            <p:txBody>
              <a:bodyPr wrap="none" rtlCol="0">
                <a:spAutoFit/>
              </a:bodyPr>
              <a:lstStyle/>
              <a:p>
                <a:r>
                  <a:rPr lang="en-US" sz="1700" dirty="0" smtClean="0"/>
                  <a:t>	</a:t>
                </a:r>
                <a:endParaRPr lang="en-US" sz="1700" dirty="0"/>
              </a:p>
            </p:txBody>
          </p:sp>
          <p:sp>
            <p:nvSpPr>
              <p:cNvPr id="14" name="Rounded Rectangle 13"/>
              <p:cNvSpPr/>
              <p:nvPr/>
            </p:nvSpPr>
            <p:spPr>
              <a:xfrm>
                <a:off x="3419872" y="3933056"/>
                <a:ext cx="1728192" cy="504056"/>
              </a:xfrm>
              <a:prstGeom prst="roundRect">
                <a:avLst/>
              </a:prstGeom>
              <a:solidFill>
                <a:srgbClr val="FFFFFF"/>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sz="1700" dirty="0" smtClean="0"/>
                  <a:t>Intermediate</a:t>
                </a:r>
                <a:endParaRPr lang="en-US" sz="1700" dirty="0"/>
              </a:p>
            </p:txBody>
          </p:sp>
          <p:sp>
            <p:nvSpPr>
              <p:cNvPr id="15" name="Rounded Rectangle 14"/>
              <p:cNvSpPr/>
              <p:nvPr/>
            </p:nvSpPr>
            <p:spPr>
              <a:xfrm>
                <a:off x="5292080" y="2996952"/>
                <a:ext cx="1716608" cy="504056"/>
              </a:xfrm>
              <a:prstGeom prst="roundRect">
                <a:avLst/>
              </a:prstGeom>
              <a:grp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1700" dirty="0" smtClean="0"/>
                  <a:t>Root Certificate</a:t>
                </a:r>
                <a:endParaRPr lang="en-US" sz="1700" dirty="0"/>
              </a:p>
            </p:txBody>
          </p:sp>
          <p:cxnSp>
            <p:nvCxnSpPr>
              <p:cNvPr id="16" name="Straight Arrow Connector 15"/>
              <p:cNvCxnSpPr>
                <a:stCxn id="22" idx="2"/>
                <a:endCxn id="14" idx="0"/>
              </p:cNvCxnSpPr>
              <p:nvPr/>
            </p:nvCxnSpPr>
            <p:spPr>
              <a:xfrm>
                <a:off x="4278176" y="3501008"/>
                <a:ext cx="5792" cy="432048"/>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3419872" y="4941168"/>
                <a:ext cx="1728192"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1700" dirty="0" smtClean="0"/>
                  <a:t>Website</a:t>
                </a:r>
                <a:endParaRPr lang="en-US" sz="1700" dirty="0"/>
              </a:p>
            </p:txBody>
          </p:sp>
          <p:cxnSp>
            <p:nvCxnSpPr>
              <p:cNvPr id="18" name="Straight Arrow Connector 17"/>
              <p:cNvCxnSpPr>
                <a:stCxn id="14" idx="2"/>
                <a:endCxn id="17" idx="0"/>
              </p:cNvCxnSpPr>
              <p:nvPr/>
            </p:nvCxnSpPr>
            <p:spPr>
              <a:xfrm>
                <a:off x="4283968" y="4437112"/>
                <a:ext cx="0" cy="504056"/>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4427984" y="2060848"/>
                <a:ext cx="1716608" cy="504056"/>
              </a:xfrm>
              <a:prstGeom prst="roundRect">
                <a:avLst/>
              </a:prstGeom>
              <a:grp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smtClean="0"/>
                  <a:t>Web Browser</a:t>
                </a:r>
                <a:endParaRPr lang="en-US" sz="1700" dirty="0"/>
              </a:p>
            </p:txBody>
          </p:sp>
          <p:cxnSp>
            <p:nvCxnSpPr>
              <p:cNvPr id="21" name="Straight Arrow Connector 20"/>
              <p:cNvCxnSpPr>
                <a:stCxn id="20" idx="2"/>
                <a:endCxn id="15" idx="0"/>
              </p:cNvCxnSpPr>
              <p:nvPr/>
            </p:nvCxnSpPr>
            <p:spPr>
              <a:xfrm>
                <a:off x="5286288" y="2564904"/>
                <a:ext cx="864096" cy="432048"/>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3419872" y="2996952"/>
                <a:ext cx="1716608" cy="504056"/>
              </a:xfrm>
              <a:prstGeom prst="roundRect">
                <a:avLst/>
              </a:prstGeom>
              <a:grp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1700" dirty="0" smtClean="0"/>
                  <a:t>Root Certificate</a:t>
                </a:r>
                <a:endParaRPr lang="en-US" sz="1700" dirty="0"/>
              </a:p>
            </p:txBody>
          </p:sp>
          <p:cxnSp>
            <p:nvCxnSpPr>
              <p:cNvPr id="23" name="Straight Arrow Connector 22"/>
              <p:cNvCxnSpPr>
                <a:stCxn id="20" idx="2"/>
                <a:endCxn id="22" idx="0"/>
              </p:cNvCxnSpPr>
              <p:nvPr/>
            </p:nvCxnSpPr>
            <p:spPr>
              <a:xfrm flipH="1">
                <a:off x="4278176" y="2564904"/>
                <a:ext cx="1008112" cy="432048"/>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grpSp>
        <p:sp>
          <p:nvSpPr>
            <p:cNvPr id="11" name="Rounded Rectangle 10"/>
            <p:cNvSpPr/>
            <p:nvPr/>
          </p:nvSpPr>
          <p:spPr>
            <a:xfrm>
              <a:off x="2195736" y="5028565"/>
              <a:ext cx="1728192" cy="504056"/>
            </a:xfrm>
            <a:prstGeom prst="roundRect">
              <a:avLst/>
            </a:prstGeom>
            <a:grp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1700" dirty="0" smtClean="0"/>
                <a:t>Website</a:t>
              </a:r>
              <a:endParaRPr lang="en-US" sz="1700" dirty="0"/>
            </a:p>
          </p:txBody>
        </p:sp>
      </p:grpSp>
      <p:sp>
        <p:nvSpPr>
          <p:cNvPr id="24" name="Rounded Rectangle 23"/>
          <p:cNvSpPr/>
          <p:nvPr/>
        </p:nvSpPr>
        <p:spPr>
          <a:xfrm>
            <a:off x="7164288" y="3861048"/>
            <a:ext cx="1728192" cy="504056"/>
          </a:xfrm>
          <a:prstGeom prst="roundRect">
            <a:avLst/>
          </a:prstGeom>
          <a:solidFill>
            <a:srgbClr val="FFFFFF"/>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sz="1700" dirty="0" smtClean="0"/>
              <a:t>Intermediate</a:t>
            </a:r>
            <a:endParaRPr lang="en-US" sz="1700" dirty="0"/>
          </a:p>
        </p:txBody>
      </p:sp>
      <p:cxnSp>
        <p:nvCxnSpPr>
          <p:cNvPr id="4" name="Straight Arrow Connector 3"/>
          <p:cNvCxnSpPr>
            <a:stCxn id="15" idx="2"/>
            <a:endCxn id="24" idx="0"/>
          </p:cNvCxnSpPr>
          <p:nvPr/>
        </p:nvCxnSpPr>
        <p:spPr>
          <a:xfrm>
            <a:off x="8022592" y="3429000"/>
            <a:ext cx="5792"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24" idx="2"/>
            <a:endCxn id="11" idx="0"/>
          </p:cNvCxnSpPr>
          <p:nvPr/>
        </p:nvCxnSpPr>
        <p:spPr>
          <a:xfrm>
            <a:off x="8028384" y="4365104"/>
            <a:ext cx="0" cy="504056"/>
          </a:xfrm>
          <a:prstGeom prst="straightConnector1">
            <a:avLst/>
          </a:prstGeom>
          <a:solidFill>
            <a:srgbClr val="FFFFFF"/>
          </a:solidFill>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683973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a:spLocks noGrp="1"/>
          </p:cNvSpPr>
          <p:nvPr>
            <p:ph type="sldNum" sz="quarter" idx="4294967295"/>
          </p:nvPr>
        </p:nvSpPr>
        <p:spPr>
          <a:xfrm>
            <a:off x="8833400" y="6601618"/>
            <a:ext cx="180670" cy="205384"/>
          </a:xfrm>
          <a:prstGeom prst="rect">
            <a:avLst/>
          </a:prstGeom>
          <a:extLst>
            <a:ext uri="{C572A759-6A51-4108-AA02-DFA0A04FC94B}">
              <ma14:wrappingTextBoxFlag xmlns:ma14="http://schemas.microsoft.com/office/mac/drawingml/2011/main" val="1"/>
            </a:ext>
          </a:extLst>
        </p:spPr>
        <p:txBody>
          <a:bodyPr lIns="64291" tIns="32146" rIns="64291" bIns="32146"/>
          <a:lstStyle/>
          <a:p>
            <a:pPr lvl="0">
              <a:defRPr sz="1800">
                <a:solidFill>
                  <a:srgbClr val="000000"/>
                </a:solidFill>
                <a:uFillTx/>
              </a:defRPr>
            </a:pPr>
            <a:fld id="{86CB4B4D-7CA3-9044-876B-883B54F8677D}" type="slidenum">
              <a:rPr sz="1200">
                <a:solidFill>
                  <a:srgbClr val="F5F5F5"/>
                </a:solidFill>
                <a:uFill>
                  <a:solidFill>
                    <a:srgbClr val="F5F5F5"/>
                  </a:solidFill>
                </a:uFill>
              </a:rPr>
              <a:t>50</a:t>
            </a:fld>
            <a:endParaRPr sz="1200">
              <a:solidFill>
                <a:srgbClr val="F5F5F5"/>
              </a:solidFill>
              <a:uFill>
                <a:solidFill>
                  <a:srgbClr val="F5F5F5"/>
                </a:solidFill>
              </a:uFill>
            </a:endParaRPr>
          </a:p>
        </p:txBody>
      </p:sp>
      <p:sp>
        <p:nvSpPr>
          <p:cNvPr id="327" name="Shape 327"/>
          <p:cNvSpPr/>
          <p:nvPr/>
        </p:nvSpPr>
        <p:spPr>
          <a:xfrm>
            <a:off x="312888" y="252988"/>
            <a:ext cx="8518224" cy="892969"/>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47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300"/>
              <a:t>Conclusion</a:t>
            </a:r>
          </a:p>
        </p:txBody>
      </p:sp>
      <p:sp>
        <p:nvSpPr>
          <p:cNvPr id="328" name="Shape 328"/>
          <p:cNvSpPr/>
          <p:nvPr/>
        </p:nvSpPr>
        <p:spPr>
          <a:xfrm>
            <a:off x="967170" y="1440695"/>
            <a:ext cx="5618715" cy="4568691"/>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p>
            <a:pPr>
              <a:spcBef>
                <a:spcPts val="492"/>
              </a:spcBef>
              <a:buClr>
                <a:srgbClr val="4FA3C2"/>
              </a:buClr>
              <a:buFont typeface="Calibri"/>
              <a:defRPr sz="1800">
                <a:uFillTx/>
              </a:defRPr>
            </a:pPr>
            <a:r>
              <a:rPr sz="1900">
                <a:solidFill>
                  <a:srgbClr val="53585F"/>
                </a:solidFill>
                <a:uFill>
                  <a:solidFill>
                    <a:srgbClr val="929292"/>
                  </a:solidFill>
                </a:uFill>
                <a:latin typeface="Calibri"/>
                <a:ea typeface="Calibri"/>
                <a:cs typeface="Calibri"/>
                <a:sym typeface="Calibri"/>
              </a:rPr>
              <a:t>Heartbleed took the Internet by surprise in April 2014</a:t>
            </a:r>
          </a:p>
          <a:p>
            <a:pPr>
              <a:spcBef>
                <a:spcPts val="492"/>
              </a:spcBef>
              <a:buClr>
                <a:srgbClr val="4FA3C2"/>
              </a:buClr>
              <a:buFont typeface="Calibri"/>
              <a:defRPr sz="1800">
                <a:uFillTx/>
              </a:defRPr>
            </a:pPr>
            <a:endParaRPr sz="7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1900">
                <a:solidFill>
                  <a:srgbClr val="53585F"/>
                </a:solidFill>
                <a:uFill>
                  <a:solidFill>
                    <a:srgbClr val="929292"/>
                  </a:solidFill>
                </a:uFill>
                <a:latin typeface="Calibri"/>
                <a:ea typeface="Calibri"/>
                <a:cs typeface="Calibri"/>
                <a:sym typeface="Calibri"/>
              </a:rPr>
              <a:t>Internet-scale scanning allowed us to track who was vulnerable and understand what happened</a:t>
            </a:r>
          </a:p>
          <a:p>
            <a:pPr>
              <a:spcBef>
                <a:spcPts val="492"/>
              </a:spcBef>
              <a:buClr>
                <a:srgbClr val="4FA3C2"/>
              </a:buClr>
              <a:buFont typeface="Calibri"/>
              <a:defRPr sz="1800">
                <a:uFillTx/>
              </a:defRPr>
            </a:pPr>
            <a:endParaRPr sz="7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1900">
                <a:solidFill>
                  <a:srgbClr val="53585F"/>
                </a:solidFill>
                <a:uFill>
                  <a:solidFill>
                    <a:srgbClr val="929292"/>
                  </a:solidFill>
                </a:uFill>
                <a:latin typeface="Calibri"/>
                <a:ea typeface="Calibri"/>
                <a:cs typeface="Calibri"/>
                <a:sym typeface="Calibri"/>
              </a:rPr>
              <a:t>For the most part, users did well at patching, but clearly not well enough to outpace attackers and hosts remain vulnerable today</a:t>
            </a:r>
          </a:p>
          <a:p>
            <a:pPr>
              <a:spcBef>
                <a:spcPts val="492"/>
              </a:spcBef>
              <a:buClr>
                <a:srgbClr val="4FA3C2"/>
              </a:buClr>
              <a:buFont typeface="Calibri"/>
              <a:defRPr sz="1800">
                <a:uFillTx/>
              </a:defRPr>
            </a:pPr>
            <a:endParaRPr sz="7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1900">
                <a:solidFill>
                  <a:srgbClr val="53585F"/>
                </a:solidFill>
                <a:uFill>
                  <a:solidFill>
                    <a:srgbClr val="929292"/>
                  </a:solidFill>
                </a:uFill>
                <a:latin typeface="Calibri"/>
                <a:ea typeface="Calibri"/>
                <a:cs typeface="Calibri"/>
                <a:sym typeface="Calibri"/>
              </a:rPr>
              <a:t>We completed a large-scale notification effort in order to help spur patching — surprisingly positive result</a:t>
            </a:r>
          </a:p>
          <a:p>
            <a:pPr>
              <a:spcBef>
                <a:spcPts val="492"/>
              </a:spcBef>
              <a:buClr>
                <a:srgbClr val="4FA3C2"/>
              </a:buClr>
              <a:buFont typeface="Calibri"/>
              <a:defRPr sz="1800">
                <a:uFillTx/>
              </a:defRPr>
            </a:pPr>
            <a:endParaRPr sz="700">
              <a:solidFill>
                <a:srgbClr val="53585F"/>
              </a:solidFill>
              <a:uFill>
                <a:solidFill>
                  <a:srgbClr val="929292"/>
                </a:solidFill>
              </a:uFill>
              <a:latin typeface="Calibri"/>
              <a:ea typeface="Calibri"/>
              <a:cs typeface="Calibri"/>
              <a:sym typeface="Calibri"/>
            </a:endParaRPr>
          </a:p>
          <a:p>
            <a:pPr>
              <a:spcBef>
                <a:spcPts val="492"/>
              </a:spcBef>
              <a:buClr>
                <a:srgbClr val="4FA3C2"/>
              </a:buClr>
              <a:buFont typeface="Calibri"/>
              <a:defRPr sz="1800">
                <a:uFillTx/>
              </a:defRPr>
            </a:pPr>
            <a:r>
              <a:rPr sz="1900">
                <a:solidFill>
                  <a:srgbClr val="53585F"/>
                </a:solidFill>
                <a:uFill>
                  <a:solidFill>
                    <a:srgbClr val="929292"/>
                  </a:solidFill>
                </a:uFill>
                <a:latin typeface="Calibri"/>
                <a:ea typeface="Calibri"/>
                <a:cs typeface="Calibri"/>
                <a:sym typeface="Calibri"/>
              </a:rPr>
              <a:t>Ultimately, we hope that this understanding will help us be better prepared the next time this happens</a:t>
            </a:r>
          </a:p>
        </p:txBody>
      </p:sp>
    </p:spTree>
    <p:extLst>
      <p:ext uri="{BB962C8B-B14F-4D97-AF65-F5344CB8AC3E}">
        <p14:creationId xmlns:p14="http://schemas.microsoft.com/office/powerpoint/2010/main" val="387295263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p:nvPr/>
        </p:nvSpPr>
        <p:spPr>
          <a:xfrm>
            <a:off x="803672" y="1703886"/>
            <a:ext cx="6554524" cy="1110545"/>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spcBef>
                <a:spcPts val="700"/>
              </a:spcBef>
              <a:buClr>
                <a:srgbClr val="9C9C9C"/>
              </a:buClr>
              <a:buFont typeface="Helvetica"/>
              <a:defRPr sz="5200">
                <a:solidFill>
                  <a:srgbClr val="646972"/>
                </a:solidFill>
                <a:uFill>
                  <a:solidFill>
                    <a:srgbClr val="9C9C9C"/>
                  </a:solidFill>
                </a:uFill>
                <a:latin typeface="Helvetica"/>
                <a:ea typeface="Helvetica"/>
                <a:cs typeface="Helvetica"/>
                <a:sym typeface="Helvetica"/>
              </a:defRPr>
            </a:lvl1pPr>
          </a:lstStyle>
          <a:p>
            <a:pPr lvl="0">
              <a:defRPr sz="1800">
                <a:solidFill>
                  <a:srgbClr val="000000"/>
                </a:solidFill>
                <a:uFillTx/>
              </a:defRPr>
            </a:pPr>
            <a:r>
              <a:rPr sz="3700"/>
              <a:t>Questions?</a:t>
            </a:r>
          </a:p>
        </p:txBody>
      </p:sp>
      <p:sp>
        <p:nvSpPr>
          <p:cNvPr id="331" name="Shape 331"/>
          <p:cNvSpPr/>
          <p:nvPr/>
        </p:nvSpPr>
        <p:spPr>
          <a:xfrm>
            <a:off x="803671" y="4436324"/>
            <a:ext cx="5595235" cy="391351"/>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lvl1pPr algn="l">
              <a:buClr>
                <a:srgbClr val="4FA3C2"/>
              </a:buClr>
              <a:buFont typeface="Helvetica"/>
              <a:defRPr sz="2500" i="1">
                <a:solidFill>
                  <a:srgbClr val="53585F"/>
                </a:solidFill>
                <a:uFill>
                  <a:solidFill>
                    <a:srgbClr val="4FA3C2"/>
                  </a:solidFill>
                </a:uFill>
                <a:latin typeface="Helvetica"/>
                <a:ea typeface="Helvetica"/>
                <a:cs typeface="Helvetica"/>
                <a:sym typeface="Helvetica"/>
              </a:defRPr>
            </a:lvl1pPr>
          </a:lstStyle>
          <a:p>
            <a:pPr lvl="0">
              <a:defRPr sz="1800" i="0">
                <a:solidFill>
                  <a:srgbClr val="000000"/>
                </a:solidFill>
                <a:uFillTx/>
              </a:defRPr>
            </a:pPr>
            <a:r>
              <a:rPr sz="1800"/>
              <a:t>heartbleed@umich.edu</a:t>
            </a:r>
          </a:p>
        </p:txBody>
      </p:sp>
      <p:sp>
        <p:nvSpPr>
          <p:cNvPr id="332" name="Shape 332"/>
          <p:cNvSpPr/>
          <p:nvPr/>
        </p:nvSpPr>
        <p:spPr>
          <a:xfrm>
            <a:off x="800409" y="3166090"/>
            <a:ext cx="7215013" cy="1110545"/>
          </a:xfrm>
          <a:prstGeom prst="rect">
            <a:avLst/>
          </a:prstGeom>
          <a:ln w="12700">
            <a:round/>
          </a:ln>
          <a:extLst>
            <a:ext uri="{C572A759-6A51-4108-AA02-DFA0A04FC94B}">
              <ma14:wrappingTextBoxFlag xmlns:ma14="http://schemas.microsoft.com/office/mac/drawingml/2011/main" val="1"/>
            </a:ext>
          </a:extLst>
        </p:spPr>
        <p:txBody>
          <a:bodyPr lIns="26788" tIns="26788" rIns="26788" bIns="26788"/>
          <a:lstStyle/>
          <a:p>
            <a:pPr lvl="0" algn="l">
              <a:lnSpc>
                <a:spcPct val="120000"/>
              </a:lnSpc>
              <a:buClr>
                <a:srgbClr val="4FA3C2"/>
              </a:buClr>
              <a:buFont typeface="Helvetica"/>
              <a:defRPr sz="1800">
                <a:uFillTx/>
              </a:defRPr>
            </a:pPr>
            <a:r>
              <a:rPr b="1" i="1">
                <a:solidFill>
                  <a:srgbClr val="317DAA"/>
                </a:solidFill>
                <a:uFill>
                  <a:solidFill>
                    <a:srgbClr val="4FA3C2"/>
                  </a:solidFill>
                </a:uFill>
                <a:latin typeface="Helvetica"/>
                <a:ea typeface="Helvetica"/>
                <a:cs typeface="Helvetica"/>
                <a:sym typeface="Helvetica"/>
              </a:rPr>
              <a:t>Zakir Durumeric</a:t>
            </a:r>
            <a:r>
              <a:rPr i="1">
                <a:solidFill>
                  <a:srgbClr val="317DAA"/>
                </a:solidFill>
                <a:uFill>
                  <a:solidFill>
                    <a:srgbClr val="4FA3C2"/>
                  </a:solidFill>
                </a:uFill>
                <a:latin typeface="Helvetica"/>
                <a:ea typeface="Helvetica"/>
                <a:cs typeface="Helvetica"/>
                <a:sym typeface="Helvetica"/>
              </a:rPr>
              <a:t>, Frank Li, James Kasten, Johanna Amann,</a:t>
            </a:r>
            <a:br>
              <a:rPr i="1">
                <a:solidFill>
                  <a:srgbClr val="317DAA"/>
                </a:solidFill>
                <a:uFill>
                  <a:solidFill>
                    <a:srgbClr val="4FA3C2"/>
                  </a:solidFill>
                </a:uFill>
                <a:latin typeface="Helvetica"/>
                <a:ea typeface="Helvetica"/>
                <a:cs typeface="Helvetica"/>
                <a:sym typeface="Helvetica"/>
              </a:rPr>
            </a:br>
            <a:r>
              <a:rPr i="1">
                <a:solidFill>
                  <a:srgbClr val="317DAA"/>
                </a:solidFill>
                <a:uFill>
                  <a:solidFill>
                    <a:srgbClr val="4FA3C2"/>
                  </a:solidFill>
                </a:uFill>
                <a:latin typeface="Helvetica"/>
                <a:ea typeface="Helvetica"/>
                <a:cs typeface="Helvetica"/>
                <a:sym typeface="Helvetica"/>
              </a:rPr>
              <a:t>Jethro Beekman, Mathias Payer, Nicolas Weaver, David Adrian, Vern Paxson, Michael Bailey, J. Alex Halderman</a:t>
            </a:r>
          </a:p>
        </p:txBody>
      </p:sp>
    </p:spTree>
    <p:extLst>
      <p:ext uri="{BB962C8B-B14F-4D97-AF65-F5344CB8AC3E}">
        <p14:creationId xmlns:p14="http://schemas.microsoft.com/office/powerpoint/2010/main" val="421279693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b="1" dirty="0"/>
              <a:t>Neither Snow Nor Rain Nor MITM . . .</a:t>
            </a:r>
            <a:br>
              <a:rPr lang="en-US" sz="3600" b="1" dirty="0"/>
            </a:br>
            <a:r>
              <a:rPr lang="en-US" sz="3600" b="1" dirty="0"/>
              <a:t>An Empirical Analysis of Email Delivery Security </a:t>
            </a:r>
            <a:endParaRPr lang="en-US" sz="3600" dirty="0"/>
          </a:p>
        </p:txBody>
      </p:sp>
      <p:sp>
        <p:nvSpPr>
          <p:cNvPr id="3" name="Subtitle 2"/>
          <p:cNvSpPr>
            <a:spLocks noGrp="1"/>
          </p:cNvSpPr>
          <p:nvPr>
            <p:ph type="subTitle" idx="1"/>
          </p:nvPr>
        </p:nvSpPr>
        <p:spPr/>
        <p:txBody>
          <a:bodyPr>
            <a:normAutofit fontScale="62500" lnSpcReduction="20000"/>
          </a:bodyPr>
          <a:lstStyle/>
          <a:p>
            <a:r>
              <a:rPr lang="en-US" dirty="0" err="1"/>
              <a:t>Zakir</a:t>
            </a:r>
            <a:r>
              <a:rPr lang="en-US" dirty="0"/>
              <a:t> </a:t>
            </a:r>
            <a:r>
              <a:rPr lang="en-US" dirty="0" err="1"/>
              <a:t>Durumeric</a:t>
            </a:r>
            <a:r>
              <a:rPr lang="en-US" dirty="0"/>
              <a:t>† David Adrian† </a:t>
            </a:r>
            <a:r>
              <a:rPr lang="en-US" dirty="0" err="1"/>
              <a:t>Ariana</a:t>
            </a:r>
            <a:r>
              <a:rPr lang="en-US" dirty="0"/>
              <a:t> </a:t>
            </a:r>
            <a:r>
              <a:rPr lang="en-US" dirty="0" err="1"/>
              <a:t>Mirian</a:t>
            </a:r>
            <a:r>
              <a:rPr lang="en-US" dirty="0"/>
              <a:t>† James </a:t>
            </a:r>
            <a:r>
              <a:rPr lang="en-US" dirty="0" err="1"/>
              <a:t>Kasten</a:t>
            </a:r>
            <a:r>
              <a:rPr lang="en-US" dirty="0"/>
              <a:t>† </a:t>
            </a:r>
            <a:r>
              <a:rPr lang="en-US" dirty="0" err="1"/>
              <a:t>Elie</a:t>
            </a:r>
            <a:r>
              <a:rPr lang="en-US" dirty="0"/>
              <a:t> </a:t>
            </a:r>
            <a:r>
              <a:rPr lang="en-US" dirty="0" err="1"/>
              <a:t>Bursztein</a:t>
            </a:r>
            <a:r>
              <a:rPr lang="en-US" dirty="0"/>
              <a:t>‡ Nicolas </a:t>
            </a:r>
            <a:r>
              <a:rPr lang="en-US" dirty="0" err="1"/>
              <a:t>Lidzborski</a:t>
            </a:r>
            <a:r>
              <a:rPr lang="en-US" dirty="0"/>
              <a:t>‡ Kurt Thomas‡ Vijay </a:t>
            </a:r>
            <a:r>
              <a:rPr lang="en-US" dirty="0" err="1"/>
              <a:t>Eranti</a:t>
            </a:r>
            <a:r>
              <a:rPr lang="en-US" dirty="0"/>
              <a:t>‡ Michael Bailey§ J. Alex </a:t>
            </a:r>
            <a:r>
              <a:rPr lang="en-US" dirty="0" err="1"/>
              <a:t>Halderman</a:t>
            </a:r>
            <a:r>
              <a:rPr lang="en-US" dirty="0"/>
              <a:t>† </a:t>
            </a:r>
            <a:endParaRPr lang="en-US" dirty="0" smtClean="0"/>
          </a:p>
          <a:p>
            <a:r>
              <a:rPr lang="en-US" dirty="0" smtClean="0"/>
              <a:t>† </a:t>
            </a:r>
            <a:r>
              <a:rPr lang="en-US" dirty="0"/>
              <a:t>University of Michigan </a:t>
            </a:r>
            <a:endParaRPr lang="en-US" dirty="0" smtClean="0"/>
          </a:p>
          <a:p>
            <a:r>
              <a:rPr lang="en-US" dirty="0" smtClean="0"/>
              <a:t>‡ </a:t>
            </a:r>
            <a:r>
              <a:rPr lang="en-US" dirty="0"/>
              <a:t>Google, Inc. </a:t>
            </a:r>
            <a:endParaRPr lang="en-US" dirty="0" smtClean="0"/>
          </a:p>
          <a:p>
            <a:r>
              <a:rPr lang="en-US" dirty="0" smtClean="0"/>
              <a:t>§ </a:t>
            </a:r>
            <a:r>
              <a:rPr lang="en-US" dirty="0"/>
              <a:t>University of Illinois, Urbana Champaign </a:t>
            </a:r>
          </a:p>
          <a:p>
            <a:endParaRPr lang="en-US" dirty="0"/>
          </a:p>
        </p:txBody>
      </p:sp>
    </p:spTree>
    <p:extLst>
      <p:ext uri="{BB962C8B-B14F-4D97-AF65-F5344CB8AC3E}">
        <p14:creationId xmlns:p14="http://schemas.microsoft.com/office/powerpoint/2010/main" val="49991155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SMTP Protocol </a:t>
            </a:r>
          </a:p>
        </p:txBody>
      </p:sp>
      <p:pic>
        <p:nvPicPr>
          <p:cNvPr id="3" name="Picture 2"/>
          <p:cNvPicPr>
            <a:picLocks noChangeAspect="1"/>
          </p:cNvPicPr>
          <p:nvPr/>
        </p:nvPicPr>
        <p:blipFill>
          <a:blip r:embed="rId3"/>
          <a:stretch>
            <a:fillRect/>
          </a:stretch>
        </p:blipFill>
        <p:spPr>
          <a:xfrm>
            <a:off x="1187624" y="1340768"/>
            <a:ext cx="7308304" cy="5310946"/>
          </a:xfrm>
          <a:prstGeom prst="rect">
            <a:avLst/>
          </a:prstGeom>
        </p:spPr>
      </p:pic>
    </p:spTree>
    <p:extLst>
      <p:ext uri="{BB962C8B-B14F-4D97-AF65-F5344CB8AC3E}">
        <p14:creationId xmlns:p14="http://schemas.microsoft.com/office/powerpoint/2010/main" val="147059140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Security Properties </a:t>
            </a:r>
            <a:endParaRPr lang="en-US" dirty="0"/>
          </a:p>
        </p:txBody>
      </p:sp>
      <p:pic>
        <p:nvPicPr>
          <p:cNvPr id="3" name="Picture 2"/>
          <p:cNvPicPr>
            <a:picLocks noChangeAspect="1"/>
          </p:cNvPicPr>
          <p:nvPr/>
        </p:nvPicPr>
        <p:blipFill>
          <a:blip r:embed="rId3"/>
          <a:stretch>
            <a:fillRect/>
          </a:stretch>
        </p:blipFill>
        <p:spPr>
          <a:xfrm>
            <a:off x="0" y="2286000"/>
            <a:ext cx="9144000" cy="2279936"/>
          </a:xfrm>
          <a:prstGeom prst="rect">
            <a:avLst/>
          </a:prstGeom>
        </p:spPr>
      </p:pic>
    </p:spTree>
    <p:extLst>
      <p:ext uri="{BB962C8B-B14F-4D97-AF65-F5344CB8AC3E}">
        <p14:creationId xmlns:p14="http://schemas.microsoft.com/office/powerpoint/2010/main" val="4171138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STARTTLS</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a:t> S: &lt;waits for connection on TCP port 25&gt;</a:t>
            </a:r>
          </a:p>
          <a:p>
            <a:pPr marL="0" indent="0">
              <a:buNone/>
            </a:pPr>
            <a:r>
              <a:rPr lang="en-US" dirty="0"/>
              <a:t>  C: &lt;opens connection&gt;</a:t>
            </a:r>
          </a:p>
          <a:p>
            <a:pPr marL="0" indent="0">
              <a:buNone/>
            </a:pPr>
            <a:r>
              <a:rPr lang="en-US" dirty="0"/>
              <a:t>  S: 220 </a:t>
            </a:r>
            <a:r>
              <a:rPr lang="en-US" dirty="0" err="1"/>
              <a:t>mail.example.org</a:t>
            </a:r>
            <a:r>
              <a:rPr lang="en-US" dirty="0"/>
              <a:t> ESMTP service ready</a:t>
            </a:r>
          </a:p>
          <a:p>
            <a:pPr marL="0" indent="0">
              <a:buNone/>
            </a:pPr>
            <a:r>
              <a:rPr lang="en-US" dirty="0"/>
              <a:t>  C: EHLO </a:t>
            </a:r>
            <a:r>
              <a:rPr lang="en-US" dirty="0" err="1"/>
              <a:t>client.example.org</a:t>
            </a:r>
            <a:endParaRPr lang="en-US" dirty="0"/>
          </a:p>
          <a:p>
            <a:pPr marL="0" indent="0">
              <a:buNone/>
            </a:pPr>
            <a:r>
              <a:rPr lang="en-US" dirty="0"/>
              <a:t>  S: 250-mail.example.org offers a warm hug of welcome</a:t>
            </a:r>
          </a:p>
          <a:p>
            <a:pPr marL="0" indent="0">
              <a:buNone/>
            </a:pPr>
            <a:r>
              <a:rPr lang="en-US" dirty="0"/>
              <a:t>  S: 250 STARTTLS</a:t>
            </a:r>
          </a:p>
          <a:p>
            <a:pPr marL="0" indent="0">
              <a:buNone/>
            </a:pPr>
            <a:r>
              <a:rPr lang="en-US" dirty="0"/>
              <a:t>  C: STARTTLS</a:t>
            </a:r>
          </a:p>
          <a:p>
            <a:pPr marL="0" indent="0">
              <a:buNone/>
            </a:pPr>
            <a:r>
              <a:rPr lang="en-US" dirty="0"/>
              <a:t>  S: 220 Go ahead</a:t>
            </a:r>
          </a:p>
          <a:p>
            <a:pPr marL="0" indent="0">
              <a:buNone/>
            </a:pPr>
            <a:r>
              <a:rPr lang="en-US" dirty="0"/>
              <a:t>  C: &lt;starts TLS negotiation&gt;</a:t>
            </a:r>
          </a:p>
          <a:p>
            <a:pPr marL="0" indent="0">
              <a:buNone/>
            </a:pPr>
            <a:r>
              <a:rPr lang="en-US" dirty="0"/>
              <a:t>  C &amp; S: &lt;negotiate a TLS session&gt;</a:t>
            </a:r>
          </a:p>
          <a:p>
            <a:pPr marL="0" indent="0">
              <a:buNone/>
            </a:pPr>
            <a:r>
              <a:rPr lang="en-US" dirty="0"/>
              <a:t>  C &amp; S: &lt;check result of negotiation&gt;</a:t>
            </a:r>
          </a:p>
          <a:p>
            <a:pPr marL="0" indent="0">
              <a:buNone/>
            </a:pPr>
            <a:r>
              <a:rPr lang="en-US" dirty="0"/>
              <a:t>  C: EHLO </a:t>
            </a:r>
            <a:r>
              <a:rPr lang="en-US" dirty="0" err="1"/>
              <a:t>client.example.org</a:t>
            </a:r>
            <a:r>
              <a:rPr lang="en-US" dirty="0"/>
              <a:t>[3]</a:t>
            </a:r>
          </a:p>
          <a:p>
            <a:pPr marL="0" indent="0">
              <a:buNone/>
            </a:pPr>
            <a:r>
              <a:rPr lang="en-US" dirty="0"/>
              <a:t>  . . .</a:t>
            </a:r>
          </a:p>
        </p:txBody>
      </p:sp>
    </p:spTree>
    <p:extLst>
      <p:ext uri="{BB962C8B-B14F-4D97-AF65-F5344CB8AC3E}">
        <p14:creationId xmlns:p14="http://schemas.microsoft.com/office/powerpoint/2010/main" val="4024455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Mail Authentication </a:t>
            </a:r>
            <a:endParaRPr lang="en-US" dirty="0"/>
          </a:p>
        </p:txBody>
      </p:sp>
      <p:pic>
        <p:nvPicPr>
          <p:cNvPr id="3" name="Picture 2"/>
          <p:cNvPicPr>
            <a:picLocks noChangeAspect="1"/>
          </p:cNvPicPr>
          <p:nvPr/>
        </p:nvPicPr>
        <p:blipFill>
          <a:blip r:embed="rId3"/>
          <a:stretch>
            <a:fillRect/>
          </a:stretch>
        </p:blipFill>
        <p:spPr>
          <a:xfrm>
            <a:off x="1259632" y="1721455"/>
            <a:ext cx="7382756" cy="5115095"/>
          </a:xfrm>
          <a:prstGeom prst="rect">
            <a:avLst/>
          </a:prstGeom>
        </p:spPr>
      </p:pic>
    </p:spTree>
    <p:extLst>
      <p:ext uri="{BB962C8B-B14F-4D97-AF65-F5344CB8AC3E}">
        <p14:creationId xmlns:p14="http://schemas.microsoft.com/office/powerpoint/2010/main" val="34474882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Historical Gmail STARTTLS Support </a:t>
            </a:r>
          </a:p>
        </p:txBody>
      </p:sp>
      <p:pic>
        <p:nvPicPr>
          <p:cNvPr id="3" name="Picture 2"/>
          <p:cNvPicPr>
            <a:picLocks noChangeAspect="1"/>
          </p:cNvPicPr>
          <p:nvPr/>
        </p:nvPicPr>
        <p:blipFill>
          <a:blip r:embed="rId2"/>
          <a:stretch>
            <a:fillRect/>
          </a:stretch>
        </p:blipFill>
        <p:spPr>
          <a:xfrm>
            <a:off x="899592" y="1268760"/>
            <a:ext cx="7596336" cy="5353749"/>
          </a:xfrm>
          <a:prstGeom prst="rect">
            <a:avLst/>
          </a:prstGeom>
        </p:spPr>
      </p:pic>
    </p:spTree>
    <p:extLst>
      <p:ext uri="{BB962C8B-B14F-4D97-AF65-F5344CB8AC3E}">
        <p14:creationId xmlns:p14="http://schemas.microsoft.com/office/powerpoint/2010/main" val="16201238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Cipher Suites for </a:t>
            </a:r>
            <a:r>
              <a:rPr lang="en-US" dirty="0" smtClean="0"/>
              <a:t>Inbound Gmail Traffic</a:t>
            </a:r>
            <a:endParaRPr lang="en-US" dirty="0"/>
          </a:p>
        </p:txBody>
      </p:sp>
      <p:pic>
        <p:nvPicPr>
          <p:cNvPr id="3" name="Picture 2"/>
          <p:cNvPicPr>
            <a:picLocks noChangeAspect="1"/>
          </p:cNvPicPr>
          <p:nvPr/>
        </p:nvPicPr>
        <p:blipFill>
          <a:blip r:embed="rId3"/>
          <a:stretch>
            <a:fillRect/>
          </a:stretch>
        </p:blipFill>
        <p:spPr>
          <a:xfrm>
            <a:off x="1187624" y="1292384"/>
            <a:ext cx="7316812" cy="5565616"/>
          </a:xfrm>
          <a:prstGeom prst="rect">
            <a:avLst/>
          </a:prstGeom>
        </p:spPr>
      </p:pic>
    </p:spTree>
    <p:extLst>
      <p:ext uri="{BB962C8B-B14F-4D97-AF65-F5344CB8AC3E}">
        <p14:creationId xmlns:p14="http://schemas.microsoft.com/office/powerpoint/2010/main" val="39139242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STARTTLS Deployment by Top Million Domains </a:t>
            </a:r>
          </a:p>
        </p:txBody>
      </p:sp>
      <p:pic>
        <p:nvPicPr>
          <p:cNvPr id="3" name="Picture 2"/>
          <p:cNvPicPr>
            <a:picLocks noChangeAspect="1"/>
          </p:cNvPicPr>
          <p:nvPr/>
        </p:nvPicPr>
        <p:blipFill>
          <a:blip r:embed="rId3"/>
          <a:stretch>
            <a:fillRect/>
          </a:stretch>
        </p:blipFill>
        <p:spPr>
          <a:xfrm>
            <a:off x="0" y="2476500"/>
            <a:ext cx="9144000" cy="1903663"/>
          </a:xfrm>
          <a:prstGeom prst="rect">
            <a:avLst/>
          </a:prstGeom>
        </p:spPr>
      </p:pic>
    </p:spTree>
    <p:extLst>
      <p:ext uri="{BB962C8B-B14F-4D97-AF65-F5344CB8AC3E}">
        <p14:creationId xmlns:p14="http://schemas.microsoft.com/office/powerpoint/2010/main" val="1259582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p:txBody>
          <a:bodyPr/>
          <a:lstStyle/>
          <a:p>
            <a:r>
              <a:rPr lang="nl-NL" dirty="0">
                <a:solidFill>
                  <a:schemeClr val="tx2">
                    <a:lumMod val="75000"/>
                  </a:schemeClr>
                </a:solidFill>
              </a:rPr>
              <a:t>How do </a:t>
            </a:r>
            <a:r>
              <a:rPr lang="nl-NL" dirty="0" err="1">
                <a:solidFill>
                  <a:schemeClr val="tx2">
                    <a:lumMod val="75000"/>
                  </a:schemeClr>
                </a:solidFill>
              </a:rPr>
              <a:t>intermediate</a:t>
            </a:r>
            <a:r>
              <a:rPr lang="nl-NL" dirty="0">
                <a:solidFill>
                  <a:schemeClr val="tx2">
                    <a:lumMod val="75000"/>
                  </a:schemeClr>
                </a:solidFill>
              </a:rPr>
              <a:t> </a:t>
            </a:r>
            <a:r>
              <a:rPr lang="nl-NL" dirty="0" err="1">
                <a:solidFill>
                  <a:schemeClr val="tx2">
                    <a:lumMod val="75000"/>
                  </a:schemeClr>
                </a:solidFill>
              </a:rPr>
              <a:t>authorities</a:t>
            </a:r>
            <a:r>
              <a:rPr lang="nl-NL" dirty="0">
                <a:solidFill>
                  <a:schemeClr val="tx2">
                    <a:lumMod val="75000"/>
                  </a:schemeClr>
                </a:solidFill>
              </a:rPr>
              <a:t> fit </a:t>
            </a:r>
            <a:r>
              <a:rPr lang="nl-NL" dirty="0" err="1">
                <a:solidFill>
                  <a:schemeClr val="tx2">
                    <a:lumMod val="75000"/>
                  </a:schemeClr>
                </a:solidFill>
              </a:rPr>
              <a:t>into</a:t>
            </a:r>
            <a:r>
              <a:rPr lang="nl-NL" dirty="0">
                <a:solidFill>
                  <a:schemeClr val="tx2">
                    <a:lumMod val="75000"/>
                  </a:schemeClr>
                </a:solidFill>
              </a:rPr>
              <a:t> the picture?</a:t>
            </a:r>
          </a:p>
        </p:txBody>
      </p:sp>
      <p:sp>
        <p:nvSpPr>
          <p:cNvPr id="5" name="Title 4"/>
          <p:cNvSpPr>
            <a:spLocks noGrp="1"/>
          </p:cNvSpPr>
          <p:nvPr>
            <p:ph type="title"/>
          </p:nvPr>
        </p:nvSpPr>
        <p:spPr/>
        <p:txBody>
          <a:bodyPr/>
          <a:lstStyle/>
          <a:p>
            <a:r>
              <a:rPr lang="en-US" dirty="0" smtClean="0"/>
              <a:t>Intermediate Authorities</a:t>
            </a:r>
            <a:endParaRPr lang="nl-NL" dirty="0"/>
          </a:p>
        </p:txBody>
      </p:sp>
      <p:sp>
        <p:nvSpPr>
          <p:cNvPr id="6" name="TextBox 5"/>
          <p:cNvSpPr txBox="1"/>
          <p:nvPr/>
        </p:nvSpPr>
        <p:spPr>
          <a:xfrm>
            <a:off x="6432154" y="4980911"/>
            <a:ext cx="184666" cy="369332"/>
          </a:xfrm>
          <a:prstGeom prst="rect">
            <a:avLst/>
          </a:prstGeom>
          <a:solidFill>
            <a:srgbClr val="FFFFFF"/>
          </a:solidFill>
        </p:spPr>
        <p:txBody>
          <a:bodyPr wrap="none" rtlCol="0">
            <a:spAutoFit/>
          </a:bodyPr>
          <a:lstStyle/>
          <a:p>
            <a:r>
              <a:rPr lang="en-US" dirty="0" smtClean="0"/>
              <a:t>	</a:t>
            </a:r>
            <a:endParaRPr lang="en-US" dirty="0"/>
          </a:p>
        </p:txBody>
      </p:sp>
      <p:sp>
        <p:nvSpPr>
          <p:cNvPr id="9" name="Text Placeholder 6"/>
          <p:cNvSpPr txBox="1">
            <a:spLocks/>
          </p:cNvSpPr>
          <p:nvPr/>
        </p:nvSpPr>
        <p:spPr>
          <a:xfrm>
            <a:off x="467544" y="1556792"/>
            <a:ext cx="4536504" cy="4752528"/>
          </a:xfrm>
          <a:prstGeom prst="rect">
            <a:avLst/>
          </a:prstGeom>
        </p:spPr>
        <p:txBody>
          <a:bodyPr>
            <a:noAutofit/>
          </a:bodyPr>
          <a:lst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2" indent="-285750"/>
            <a:r>
              <a:rPr lang="en-US" sz="2200" dirty="0">
                <a:solidFill>
                  <a:schemeClr val="tx1"/>
                </a:solidFill>
              </a:rPr>
              <a:t>Root authorities </a:t>
            </a:r>
            <a:r>
              <a:rPr lang="en-US" sz="2200" dirty="0" smtClean="0">
                <a:solidFill>
                  <a:schemeClr val="tx1"/>
                </a:solidFill>
              </a:rPr>
              <a:t>delegate </a:t>
            </a:r>
            <a:r>
              <a:rPr lang="en-US" sz="2200" dirty="0">
                <a:solidFill>
                  <a:schemeClr val="tx1"/>
                </a:solidFill>
              </a:rPr>
              <a:t>the ability to sign </a:t>
            </a:r>
            <a:r>
              <a:rPr lang="en-US" sz="2200" dirty="0" smtClean="0">
                <a:solidFill>
                  <a:schemeClr val="tx1"/>
                </a:solidFill>
              </a:rPr>
              <a:t>certificates to intermediate authorities</a:t>
            </a:r>
          </a:p>
          <a:p>
            <a:pPr marL="285750" lvl="2" indent="-285750"/>
            <a:endParaRPr lang="en-US" sz="1000" dirty="0" smtClean="0">
              <a:solidFill>
                <a:schemeClr val="tx1"/>
              </a:solidFill>
            </a:endParaRPr>
          </a:p>
          <a:p>
            <a:pPr marL="285750" lvl="2" indent="-285750"/>
            <a:r>
              <a:rPr lang="en-US" sz="2200" dirty="0">
                <a:solidFill>
                  <a:schemeClr val="tx1"/>
                </a:solidFill>
              </a:rPr>
              <a:t>In </a:t>
            </a:r>
            <a:r>
              <a:rPr lang="en-US" sz="2200" dirty="0" smtClean="0">
                <a:solidFill>
                  <a:schemeClr val="tx1"/>
                </a:solidFill>
              </a:rPr>
              <a:t>all but a handful of cases, intermediates can sign for certificates for </a:t>
            </a:r>
            <a:r>
              <a:rPr lang="en-US" sz="2200" i="1" dirty="0" smtClean="0">
                <a:solidFill>
                  <a:schemeClr val="tx1"/>
                </a:solidFill>
              </a:rPr>
              <a:t>any</a:t>
            </a:r>
            <a:r>
              <a:rPr lang="en-US" sz="2200" dirty="0" smtClean="0">
                <a:solidFill>
                  <a:schemeClr val="tx1"/>
                </a:solidFill>
              </a:rPr>
              <a:t> domain</a:t>
            </a:r>
          </a:p>
        </p:txBody>
      </p:sp>
      <p:grpSp>
        <p:nvGrpSpPr>
          <p:cNvPr id="7" name="Group 6"/>
          <p:cNvGrpSpPr/>
          <p:nvPr/>
        </p:nvGrpSpPr>
        <p:grpSpPr>
          <a:xfrm>
            <a:off x="5292080" y="1988840"/>
            <a:ext cx="3600400" cy="3440995"/>
            <a:chOff x="323528" y="2148245"/>
            <a:chExt cx="3600400" cy="3440995"/>
          </a:xfrm>
          <a:solidFill>
            <a:srgbClr val="FFFFFF"/>
          </a:solidFill>
        </p:grpSpPr>
        <p:grpSp>
          <p:nvGrpSpPr>
            <p:cNvPr id="8" name="Group 7"/>
            <p:cNvGrpSpPr/>
            <p:nvPr/>
          </p:nvGrpSpPr>
          <p:grpSpPr>
            <a:xfrm>
              <a:off x="323528" y="2148245"/>
              <a:ext cx="3588816" cy="3440995"/>
              <a:chOff x="3419872" y="2060848"/>
              <a:chExt cx="3588816" cy="3440995"/>
            </a:xfrm>
            <a:grpFill/>
          </p:grpSpPr>
          <p:sp>
            <p:nvSpPr>
              <p:cNvPr id="13" name="TextBox 12"/>
              <p:cNvSpPr txBox="1"/>
              <p:nvPr/>
            </p:nvSpPr>
            <p:spPr>
              <a:xfrm>
                <a:off x="6288138" y="5147900"/>
                <a:ext cx="184666" cy="353943"/>
              </a:xfrm>
              <a:prstGeom prst="rect">
                <a:avLst/>
              </a:prstGeom>
              <a:grpFill/>
            </p:spPr>
            <p:txBody>
              <a:bodyPr wrap="none" rtlCol="0">
                <a:spAutoFit/>
              </a:bodyPr>
              <a:lstStyle/>
              <a:p>
                <a:r>
                  <a:rPr lang="en-US" sz="1700" dirty="0" smtClean="0"/>
                  <a:t>	</a:t>
                </a:r>
                <a:endParaRPr lang="en-US" sz="1700" dirty="0"/>
              </a:p>
            </p:txBody>
          </p:sp>
          <p:sp>
            <p:nvSpPr>
              <p:cNvPr id="14" name="Rounded Rectangle 13"/>
              <p:cNvSpPr/>
              <p:nvPr/>
            </p:nvSpPr>
            <p:spPr>
              <a:xfrm>
                <a:off x="3419872" y="3933056"/>
                <a:ext cx="1728192" cy="504056"/>
              </a:xfrm>
              <a:prstGeom prst="roundRect">
                <a:avLst/>
              </a:prstGeom>
              <a:solidFill>
                <a:srgbClr val="FFFFFF"/>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sz="1700" b="1" dirty="0" smtClean="0"/>
                  <a:t>US Gov’t</a:t>
                </a:r>
                <a:endParaRPr lang="en-US" sz="1700" b="1" dirty="0"/>
              </a:p>
            </p:txBody>
          </p:sp>
          <p:sp>
            <p:nvSpPr>
              <p:cNvPr id="15" name="Rounded Rectangle 14"/>
              <p:cNvSpPr/>
              <p:nvPr/>
            </p:nvSpPr>
            <p:spPr>
              <a:xfrm>
                <a:off x="5292080" y="2996952"/>
                <a:ext cx="1716608" cy="504056"/>
              </a:xfrm>
              <a:prstGeom prst="roundRect">
                <a:avLst/>
              </a:prstGeom>
              <a:grp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1700" dirty="0" smtClean="0"/>
                  <a:t>Root Certificate</a:t>
                </a:r>
                <a:endParaRPr lang="en-US" sz="1700" dirty="0"/>
              </a:p>
            </p:txBody>
          </p:sp>
          <p:cxnSp>
            <p:nvCxnSpPr>
              <p:cNvPr id="16" name="Straight Arrow Connector 15"/>
              <p:cNvCxnSpPr>
                <a:stCxn id="22" idx="2"/>
                <a:endCxn id="14" idx="0"/>
              </p:cNvCxnSpPr>
              <p:nvPr/>
            </p:nvCxnSpPr>
            <p:spPr>
              <a:xfrm>
                <a:off x="4278176" y="3501008"/>
                <a:ext cx="5792" cy="432048"/>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3419872" y="4941168"/>
                <a:ext cx="1728192"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1700" b="1" dirty="0" err="1" smtClean="0"/>
                  <a:t>google.com</a:t>
                </a:r>
                <a:endParaRPr lang="en-US" sz="1700" b="1" dirty="0"/>
              </a:p>
            </p:txBody>
          </p:sp>
          <p:cxnSp>
            <p:nvCxnSpPr>
              <p:cNvPr id="18" name="Straight Arrow Connector 17"/>
              <p:cNvCxnSpPr>
                <a:stCxn id="14" idx="2"/>
                <a:endCxn id="17" idx="0"/>
              </p:cNvCxnSpPr>
              <p:nvPr/>
            </p:nvCxnSpPr>
            <p:spPr>
              <a:xfrm>
                <a:off x="4283968" y="4437112"/>
                <a:ext cx="0" cy="504056"/>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4427984" y="2060848"/>
                <a:ext cx="1716608" cy="504056"/>
              </a:xfrm>
              <a:prstGeom prst="roundRect">
                <a:avLst/>
              </a:prstGeom>
              <a:grp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smtClean="0"/>
                  <a:t>Web Browser</a:t>
                </a:r>
                <a:endParaRPr lang="en-US" sz="1700" dirty="0"/>
              </a:p>
            </p:txBody>
          </p:sp>
          <p:cxnSp>
            <p:nvCxnSpPr>
              <p:cNvPr id="21" name="Straight Arrow Connector 20"/>
              <p:cNvCxnSpPr>
                <a:stCxn id="20" idx="2"/>
                <a:endCxn id="15" idx="0"/>
              </p:cNvCxnSpPr>
              <p:nvPr/>
            </p:nvCxnSpPr>
            <p:spPr>
              <a:xfrm>
                <a:off x="5286288" y="2564904"/>
                <a:ext cx="864096" cy="432048"/>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3419872" y="2996952"/>
                <a:ext cx="1716608" cy="504056"/>
              </a:xfrm>
              <a:prstGeom prst="roundRect">
                <a:avLst/>
              </a:prstGeom>
              <a:grp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1700" dirty="0" smtClean="0"/>
                  <a:t>Root Certificate</a:t>
                </a:r>
                <a:endParaRPr lang="en-US" sz="1700" dirty="0"/>
              </a:p>
            </p:txBody>
          </p:sp>
          <p:cxnSp>
            <p:nvCxnSpPr>
              <p:cNvPr id="23" name="Straight Arrow Connector 22"/>
              <p:cNvCxnSpPr>
                <a:stCxn id="20" idx="2"/>
                <a:endCxn id="22" idx="0"/>
              </p:cNvCxnSpPr>
              <p:nvPr/>
            </p:nvCxnSpPr>
            <p:spPr>
              <a:xfrm flipH="1">
                <a:off x="4278176" y="2564904"/>
                <a:ext cx="1008112" cy="432048"/>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grpSp>
        <p:sp>
          <p:nvSpPr>
            <p:cNvPr id="11" name="Rounded Rectangle 10"/>
            <p:cNvSpPr/>
            <p:nvPr/>
          </p:nvSpPr>
          <p:spPr>
            <a:xfrm>
              <a:off x="2195736" y="5028565"/>
              <a:ext cx="1728192" cy="504056"/>
            </a:xfrm>
            <a:prstGeom prst="roundRect">
              <a:avLst/>
            </a:prstGeom>
            <a:grp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1700" dirty="0" err="1"/>
                <a:t>google.com</a:t>
              </a:r>
              <a:endParaRPr lang="en-US" sz="1700" dirty="0"/>
            </a:p>
          </p:txBody>
        </p:sp>
      </p:grpSp>
      <p:sp>
        <p:nvSpPr>
          <p:cNvPr id="24" name="Rounded Rectangle 23"/>
          <p:cNvSpPr/>
          <p:nvPr/>
        </p:nvSpPr>
        <p:spPr>
          <a:xfrm>
            <a:off x="7164288" y="3861048"/>
            <a:ext cx="1728192" cy="504056"/>
          </a:xfrm>
          <a:prstGeom prst="roundRect">
            <a:avLst/>
          </a:prstGeom>
          <a:solidFill>
            <a:srgbClr val="FFFFFF"/>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sz="1700" dirty="0" smtClean="0"/>
              <a:t>Google</a:t>
            </a:r>
            <a:endParaRPr lang="en-US" sz="1700" dirty="0"/>
          </a:p>
        </p:txBody>
      </p:sp>
      <p:cxnSp>
        <p:nvCxnSpPr>
          <p:cNvPr id="4" name="Straight Arrow Connector 3"/>
          <p:cNvCxnSpPr>
            <a:stCxn id="15" idx="2"/>
            <a:endCxn id="24" idx="0"/>
          </p:cNvCxnSpPr>
          <p:nvPr/>
        </p:nvCxnSpPr>
        <p:spPr>
          <a:xfrm>
            <a:off x="8022592" y="3429000"/>
            <a:ext cx="5792"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a:stCxn id="24" idx="2"/>
            <a:endCxn id="11" idx="0"/>
          </p:cNvCxnSpPr>
          <p:nvPr/>
        </p:nvCxnSpPr>
        <p:spPr>
          <a:xfrm>
            <a:off x="8028384" y="4365104"/>
            <a:ext cx="0"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13362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Certificates for Top Million Domains </a:t>
            </a:r>
          </a:p>
        </p:txBody>
      </p:sp>
      <p:pic>
        <p:nvPicPr>
          <p:cNvPr id="3" name="Picture 2"/>
          <p:cNvPicPr>
            <a:picLocks noChangeAspect="1"/>
          </p:cNvPicPr>
          <p:nvPr/>
        </p:nvPicPr>
        <p:blipFill>
          <a:blip r:embed="rId3"/>
          <a:stretch>
            <a:fillRect/>
          </a:stretch>
        </p:blipFill>
        <p:spPr>
          <a:xfrm>
            <a:off x="0" y="2298700"/>
            <a:ext cx="9144000" cy="2240096"/>
          </a:xfrm>
          <a:prstGeom prst="rect">
            <a:avLst/>
          </a:prstGeom>
        </p:spPr>
      </p:pic>
    </p:spTree>
    <p:extLst>
      <p:ext uri="{BB962C8B-B14F-4D97-AF65-F5344CB8AC3E}">
        <p14:creationId xmlns:p14="http://schemas.microsoft.com/office/powerpoint/2010/main" val="239329956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Popular Mail Transfer Agents (MTA) </a:t>
            </a:r>
          </a:p>
        </p:txBody>
      </p:sp>
      <p:pic>
        <p:nvPicPr>
          <p:cNvPr id="3" name="Picture 2"/>
          <p:cNvPicPr>
            <a:picLocks noChangeAspect="1"/>
          </p:cNvPicPr>
          <p:nvPr/>
        </p:nvPicPr>
        <p:blipFill>
          <a:blip r:embed="rId2"/>
          <a:stretch>
            <a:fillRect/>
          </a:stretch>
        </p:blipFill>
        <p:spPr>
          <a:xfrm>
            <a:off x="0" y="2489200"/>
            <a:ext cx="9144000" cy="1868466"/>
          </a:xfrm>
          <a:prstGeom prst="rect">
            <a:avLst/>
          </a:prstGeom>
        </p:spPr>
      </p:pic>
    </p:spTree>
    <p:extLst>
      <p:ext uri="{BB962C8B-B14F-4D97-AF65-F5344CB8AC3E}">
        <p14:creationId xmlns:p14="http://schemas.microsoft.com/office/powerpoint/2010/main" val="24174025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Fraudulent DNS Responses </a:t>
            </a:r>
            <a:endParaRPr lang="en-US" dirty="0"/>
          </a:p>
        </p:txBody>
      </p:sp>
      <p:pic>
        <p:nvPicPr>
          <p:cNvPr id="3" name="Picture 2"/>
          <p:cNvPicPr>
            <a:picLocks noChangeAspect="1"/>
          </p:cNvPicPr>
          <p:nvPr/>
        </p:nvPicPr>
        <p:blipFill>
          <a:blip r:embed="rId3"/>
          <a:stretch>
            <a:fillRect/>
          </a:stretch>
        </p:blipFill>
        <p:spPr>
          <a:xfrm>
            <a:off x="0" y="2679700"/>
            <a:ext cx="9144000" cy="1489722"/>
          </a:xfrm>
          <a:prstGeom prst="rect">
            <a:avLst/>
          </a:prstGeom>
        </p:spPr>
      </p:pic>
    </p:spTree>
    <p:extLst>
      <p:ext uri="{BB962C8B-B14F-4D97-AF65-F5344CB8AC3E}">
        <p14:creationId xmlns:p14="http://schemas.microsoft.com/office/powerpoint/2010/main" val="4058637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Gmail DKIM Errors </a:t>
            </a:r>
            <a:endParaRPr lang="en-US" dirty="0"/>
          </a:p>
        </p:txBody>
      </p:sp>
      <p:pic>
        <p:nvPicPr>
          <p:cNvPr id="3" name="Picture 2"/>
          <p:cNvPicPr>
            <a:picLocks noChangeAspect="1"/>
          </p:cNvPicPr>
          <p:nvPr/>
        </p:nvPicPr>
        <p:blipFill>
          <a:blip r:embed="rId3"/>
          <a:stretch>
            <a:fillRect/>
          </a:stretch>
        </p:blipFill>
        <p:spPr>
          <a:xfrm>
            <a:off x="0" y="2311400"/>
            <a:ext cx="9144000" cy="2217227"/>
          </a:xfrm>
          <a:prstGeom prst="rect">
            <a:avLst/>
          </a:prstGeom>
        </p:spPr>
      </p:pic>
    </p:spTree>
    <p:extLst>
      <p:ext uri="{BB962C8B-B14F-4D97-AF65-F5344CB8AC3E}">
        <p14:creationId xmlns:p14="http://schemas.microsoft.com/office/powerpoint/2010/main" val="34940722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IPv4 SMTP Scan Results </a:t>
            </a:r>
          </a:p>
        </p:txBody>
      </p:sp>
      <p:pic>
        <p:nvPicPr>
          <p:cNvPr id="3" name="Picture 2"/>
          <p:cNvPicPr>
            <a:picLocks noChangeAspect="1"/>
          </p:cNvPicPr>
          <p:nvPr/>
        </p:nvPicPr>
        <p:blipFill>
          <a:blip r:embed="rId3"/>
          <a:stretch>
            <a:fillRect/>
          </a:stretch>
        </p:blipFill>
        <p:spPr>
          <a:xfrm>
            <a:off x="0" y="2273300"/>
            <a:ext cx="9144000" cy="2302213"/>
          </a:xfrm>
          <a:prstGeom prst="rect">
            <a:avLst/>
          </a:prstGeom>
        </p:spPr>
      </p:pic>
    </p:spTree>
    <p:extLst>
      <p:ext uri="{BB962C8B-B14F-4D97-AF65-F5344CB8AC3E}">
        <p14:creationId xmlns:p14="http://schemas.microsoft.com/office/powerpoint/2010/main" val="21156202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Detecting STARTTLS Manipulation </a:t>
            </a:r>
          </a:p>
        </p:txBody>
      </p:sp>
      <p:pic>
        <p:nvPicPr>
          <p:cNvPr id="3" name="Picture 2"/>
          <p:cNvPicPr>
            <a:picLocks noChangeAspect="1"/>
          </p:cNvPicPr>
          <p:nvPr/>
        </p:nvPicPr>
        <p:blipFill>
          <a:blip r:embed="rId3"/>
          <a:stretch>
            <a:fillRect/>
          </a:stretch>
        </p:blipFill>
        <p:spPr>
          <a:xfrm>
            <a:off x="0" y="2209800"/>
            <a:ext cx="9144000" cy="2431399"/>
          </a:xfrm>
          <a:prstGeom prst="rect">
            <a:avLst/>
          </a:prstGeom>
        </p:spPr>
      </p:pic>
    </p:spTree>
    <p:extLst>
      <p:ext uri="{BB962C8B-B14F-4D97-AF65-F5344CB8AC3E}">
        <p14:creationId xmlns:p14="http://schemas.microsoft.com/office/powerpoint/2010/main" val="11408420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Countries </a:t>
            </a:r>
            <a:r>
              <a:rPr lang="en-US" dirty="0" smtClean="0"/>
              <a:t>Affected by STRATTLS Stripping</a:t>
            </a:r>
            <a:endParaRPr lang="en-US" dirty="0"/>
          </a:p>
        </p:txBody>
      </p:sp>
      <p:pic>
        <p:nvPicPr>
          <p:cNvPr id="3" name="Picture 2"/>
          <p:cNvPicPr>
            <a:picLocks noChangeAspect="1"/>
          </p:cNvPicPr>
          <p:nvPr/>
        </p:nvPicPr>
        <p:blipFill>
          <a:blip r:embed="rId3"/>
          <a:stretch>
            <a:fillRect/>
          </a:stretch>
        </p:blipFill>
        <p:spPr>
          <a:xfrm>
            <a:off x="0" y="1447800"/>
            <a:ext cx="9144000" cy="3943399"/>
          </a:xfrm>
          <a:prstGeom prst="rect">
            <a:avLst/>
          </a:prstGeom>
        </p:spPr>
      </p:pic>
    </p:spTree>
    <p:extLst>
      <p:ext uri="{BB962C8B-B14F-4D97-AF65-F5344CB8AC3E}">
        <p14:creationId xmlns:p14="http://schemas.microsoft.com/office/powerpoint/2010/main" val="1632627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p:txBody>
          <a:bodyPr/>
          <a:lstStyle/>
          <a:p>
            <a:r>
              <a:rPr lang="nl-NL" dirty="0">
                <a:solidFill>
                  <a:schemeClr val="tx2">
                    <a:lumMod val="75000"/>
                  </a:schemeClr>
                </a:solidFill>
              </a:rPr>
              <a:t>How do </a:t>
            </a:r>
            <a:r>
              <a:rPr lang="nl-NL" dirty="0" err="1">
                <a:solidFill>
                  <a:schemeClr val="tx2">
                    <a:lumMod val="75000"/>
                  </a:schemeClr>
                </a:solidFill>
              </a:rPr>
              <a:t>intermediate</a:t>
            </a:r>
            <a:r>
              <a:rPr lang="nl-NL" dirty="0">
                <a:solidFill>
                  <a:schemeClr val="tx2">
                    <a:lumMod val="75000"/>
                  </a:schemeClr>
                </a:solidFill>
              </a:rPr>
              <a:t> </a:t>
            </a:r>
            <a:r>
              <a:rPr lang="nl-NL" dirty="0" err="1">
                <a:solidFill>
                  <a:schemeClr val="tx2">
                    <a:lumMod val="75000"/>
                  </a:schemeClr>
                </a:solidFill>
              </a:rPr>
              <a:t>authorities</a:t>
            </a:r>
            <a:r>
              <a:rPr lang="nl-NL" dirty="0">
                <a:solidFill>
                  <a:schemeClr val="tx2">
                    <a:lumMod val="75000"/>
                  </a:schemeClr>
                </a:solidFill>
              </a:rPr>
              <a:t> fit </a:t>
            </a:r>
            <a:r>
              <a:rPr lang="nl-NL" dirty="0" err="1">
                <a:solidFill>
                  <a:schemeClr val="tx2">
                    <a:lumMod val="75000"/>
                  </a:schemeClr>
                </a:solidFill>
              </a:rPr>
              <a:t>into</a:t>
            </a:r>
            <a:r>
              <a:rPr lang="nl-NL" dirty="0">
                <a:solidFill>
                  <a:schemeClr val="tx2">
                    <a:lumMod val="75000"/>
                  </a:schemeClr>
                </a:solidFill>
              </a:rPr>
              <a:t> the picture?</a:t>
            </a:r>
          </a:p>
        </p:txBody>
      </p:sp>
      <p:sp>
        <p:nvSpPr>
          <p:cNvPr id="5" name="Title 4"/>
          <p:cNvSpPr>
            <a:spLocks noGrp="1"/>
          </p:cNvSpPr>
          <p:nvPr>
            <p:ph type="title"/>
          </p:nvPr>
        </p:nvSpPr>
        <p:spPr/>
        <p:txBody>
          <a:bodyPr/>
          <a:lstStyle/>
          <a:p>
            <a:r>
              <a:rPr lang="en-US" dirty="0" smtClean="0"/>
              <a:t>Intermediate Authorities</a:t>
            </a:r>
            <a:endParaRPr lang="nl-NL" dirty="0"/>
          </a:p>
        </p:txBody>
      </p:sp>
      <p:sp>
        <p:nvSpPr>
          <p:cNvPr id="6" name="TextBox 5"/>
          <p:cNvSpPr txBox="1"/>
          <p:nvPr/>
        </p:nvSpPr>
        <p:spPr>
          <a:xfrm>
            <a:off x="6432154" y="4980911"/>
            <a:ext cx="184666" cy="369332"/>
          </a:xfrm>
          <a:prstGeom prst="rect">
            <a:avLst/>
          </a:prstGeom>
          <a:solidFill>
            <a:srgbClr val="FFFFFF"/>
          </a:solidFill>
        </p:spPr>
        <p:txBody>
          <a:bodyPr wrap="none" rtlCol="0">
            <a:spAutoFit/>
          </a:bodyPr>
          <a:lstStyle/>
          <a:p>
            <a:r>
              <a:rPr lang="en-US" dirty="0" smtClean="0"/>
              <a:t>	</a:t>
            </a:r>
            <a:endParaRPr lang="en-US" dirty="0"/>
          </a:p>
        </p:txBody>
      </p:sp>
      <p:sp>
        <p:nvSpPr>
          <p:cNvPr id="9" name="Text Placeholder 6"/>
          <p:cNvSpPr txBox="1">
            <a:spLocks/>
          </p:cNvSpPr>
          <p:nvPr/>
        </p:nvSpPr>
        <p:spPr>
          <a:xfrm>
            <a:off x="467544" y="1556792"/>
            <a:ext cx="4536504" cy="4752528"/>
          </a:xfrm>
          <a:prstGeom prst="rect">
            <a:avLst/>
          </a:prstGeom>
        </p:spPr>
        <p:txBody>
          <a:bodyPr>
            <a:noAutofit/>
          </a:bodyPr>
          <a:lst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2" indent="-285750"/>
            <a:r>
              <a:rPr lang="en-US" sz="2200" dirty="0">
                <a:solidFill>
                  <a:schemeClr val="tx1"/>
                </a:solidFill>
              </a:rPr>
              <a:t>Root authorities </a:t>
            </a:r>
            <a:r>
              <a:rPr lang="en-US" sz="2200" dirty="0" smtClean="0">
                <a:solidFill>
                  <a:schemeClr val="tx1"/>
                </a:solidFill>
              </a:rPr>
              <a:t>delegate </a:t>
            </a:r>
            <a:r>
              <a:rPr lang="en-US" sz="2200" dirty="0">
                <a:solidFill>
                  <a:schemeClr val="tx1"/>
                </a:solidFill>
              </a:rPr>
              <a:t>the ability to sign </a:t>
            </a:r>
            <a:r>
              <a:rPr lang="en-US" sz="2200" dirty="0" smtClean="0">
                <a:solidFill>
                  <a:schemeClr val="tx1"/>
                </a:solidFill>
              </a:rPr>
              <a:t>certificates to intermediate authorities</a:t>
            </a:r>
          </a:p>
          <a:p>
            <a:pPr marL="285750" lvl="2" indent="-285750"/>
            <a:endParaRPr lang="en-US" sz="1000" dirty="0" smtClean="0">
              <a:solidFill>
                <a:schemeClr val="tx1"/>
              </a:solidFill>
            </a:endParaRPr>
          </a:p>
          <a:p>
            <a:pPr marL="285750" lvl="2" indent="-285750"/>
            <a:r>
              <a:rPr lang="en-US" sz="2200" dirty="0">
                <a:solidFill>
                  <a:schemeClr val="tx1"/>
                </a:solidFill>
              </a:rPr>
              <a:t>In </a:t>
            </a:r>
            <a:r>
              <a:rPr lang="en-US" sz="2200" dirty="0" smtClean="0">
                <a:solidFill>
                  <a:schemeClr val="tx1"/>
                </a:solidFill>
              </a:rPr>
              <a:t>all but a handful of cases, intermediates can sign for certificates for </a:t>
            </a:r>
            <a:r>
              <a:rPr lang="en-US" sz="2200" i="1" dirty="0" smtClean="0">
                <a:solidFill>
                  <a:schemeClr val="tx1"/>
                </a:solidFill>
              </a:rPr>
              <a:t>any</a:t>
            </a:r>
            <a:r>
              <a:rPr lang="en-US" sz="2200" dirty="0" smtClean="0">
                <a:solidFill>
                  <a:schemeClr val="tx1"/>
                </a:solidFill>
              </a:rPr>
              <a:t> domain</a:t>
            </a:r>
          </a:p>
          <a:p>
            <a:pPr marL="285750" lvl="2" indent="-285750"/>
            <a:endParaRPr lang="en-US" sz="1000" dirty="0" smtClean="0">
              <a:solidFill>
                <a:schemeClr val="tx1"/>
              </a:solidFill>
            </a:endParaRPr>
          </a:p>
          <a:p>
            <a:pPr marL="285750" lvl="2" indent="-285750"/>
            <a:r>
              <a:rPr lang="en-US" sz="2200" dirty="0" smtClean="0">
                <a:solidFill>
                  <a:schemeClr val="tx1"/>
                </a:solidFill>
              </a:rPr>
              <a:t>Non</a:t>
            </a:r>
            <a:r>
              <a:rPr lang="en-US" sz="2200" dirty="0">
                <a:solidFill>
                  <a:schemeClr val="tx1"/>
                </a:solidFill>
              </a:rPr>
              <a:t>-roots aren’t publicly known until they are found in the </a:t>
            </a:r>
            <a:r>
              <a:rPr lang="en-US" sz="2200" dirty="0" smtClean="0">
                <a:solidFill>
                  <a:schemeClr val="tx1"/>
                </a:solidFill>
              </a:rPr>
              <a:t>wild</a:t>
            </a:r>
            <a:endParaRPr lang="en-US" sz="2200" dirty="0">
              <a:solidFill>
                <a:schemeClr val="tx1"/>
              </a:solidFill>
            </a:endParaRPr>
          </a:p>
        </p:txBody>
      </p:sp>
      <p:grpSp>
        <p:nvGrpSpPr>
          <p:cNvPr id="7" name="Group 6"/>
          <p:cNvGrpSpPr/>
          <p:nvPr/>
        </p:nvGrpSpPr>
        <p:grpSpPr>
          <a:xfrm>
            <a:off x="5292080" y="1988840"/>
            <a:ext cx="3600400" cy="3440995"/>
            <a:chOff x="323528" y="2148245"/>
            <a:chExt cx="3600400" cy="3440995"/>
          </a:xfrm>
          <a:solidFill>
            <a:srgbClr val="FFFFFF"/>
          </a:solidFill>
        </p:grpSpPr>
        <p:grpSp>
          <p:nvGrpSpPr>
            <p:cNvPr id="8" name="Group 7"/>
            <p:cNvGrpSpPr/>
            <p:nvPr/>
          </p:nvGrpSpPr>
          <p:grpSpPr>
            <a:xfrm>
              <a:off x="323528" y="2148245"/>
              <a:ext cx="3588816" cy="3440995"/>
              <a:chOff x="3419872" y="2060848"/>
              <a:chExt cx="3588816" cy="3440995"/>
            </a:xfrm>
            <a:grpFill/>
          </p:grpSpPr>
          <p:sp>
            <p:nvSpPr>
              <p:cNvPr id="13" name="TextBox 12"/>
              <p:cNvSpPr txBox="1"/>
              <p:nvPr/>
            </p:nvSpPr>
            <p:spPr>
              <a:xfrm>
                <a:off x="6288138" y="5147900"/>
                <a:ext cx="184666" cy="353943"/>
              </a:xfrm>
              <a:prstGeom prst="rect">
                <a:avLst/>
              </a:prstGeom>
              <a:grpFill/>
            </p:spPr>
            <p:txBody>
              <a:bodyPr wrap="none" rtlCol="0">
                <a:spAutoFit/>
              </a:bodyPr>
              <a:lstStyle/>
              <a:p>
                <a:r>
                  <a:rPr lang="en-US" sz="1700" dirty="0" smtClean="0"/>
                  <a:t>	</a:t>
                </a:r>
                <a:endParaRPr lang="en-US" sz="1700" dirty="0"/>
              </a:p>
            </p:txBody>
          </p:sp>
          <p:sp>
            <p:nvSpPr>
              <p:cNvPr id="14" name="Rounded Rectangle 13"/>
              <p:cNvSpPr/>
              <p:nvPr/>
            </p:nvSpPr>
            <p:spPr>
              <a:xfrm>
                <a:off x="3419872" y="3933056"/>
                <a:ext cx="1728192" cy="504056"/>
              </a:xfrm>
              <a:prstGeom prst="roundRect">
                <a:avLst/>
              </a:prstGeom>
              <a:solidFill>
                <a:srgbClr val="FFFFFF"/>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sz="1700" dirty="0" smtClean="0"/>
                  <a:t>US Gov’t</a:t>
                </a:r>
                <a:endParaRPr lang="en-US" sz="1700" dirty="0"/>
              </a:p>
            </p:txBody>
          </p:sp>
          <p:sp>
            <p:nvSpPr>
              <p:cNvPr id="15" name="Rounded Rectangle 14"/>
              <p:cNvSpPr/>
              <p:nvPr/>
            </p:nvSpPr>
            <p:spPr>
              <a:xfrm>
                <a:off x="5292080" y="2996952"/>
                <a:ext cx="1716608" cy="504056"/>
              </a:xfrm>
              <a:prstGeom prst="roundRect">
                <a:avLst/>
              </a:prstGeom>
              <a:grp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1700" dirty="0" smtClean="0"/>
                  <a:t>Root Certificate</a:t>
                </a:r>
                <a:endParaRPr lang="en-US" sz="1700" dirty="0"/>
              </a:p>
            </p:txBody>
          </p:sp>
          <p:cxnSp>
            <p:nvCxnSpPr>
              <p:cNvPr id="16" name="Straight Arrow Connector 15"/>
              <p:cNvCxnSpPr>
                <a:stCxn id="22" idx="2"/>
                <a:endCxn id="14" idx="0"/>
              </p:cNvCxnSpPr>
              <p:nvPr/>
            </p:nvCxnSpPr>
            <p:spPr>
              <a:xfrm>
                <a:off x="4278176" y="3501008"/>
                <a:ext cx="5792" cy="432048"/>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3419872" y="4941168"/>
                <a:ext cx="1728192"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1700" dirty="0" err="1" smtClean="0"/>
                  <a:t>google.com</a:t>
                </a:r>
                <a:endParaRPr lang="en-US" sz="1700" dirty="0"/>
              </a:p>
            </p:txBody>
          </p:sp>
          <p:cxnSp>
            <p:nvCxnSpPr>
              <p:cNvPr id="18" name="Straight Arrow Connector 17"/>
              <p:cNvCxnSpPr>
                <a:stCxn id="14" idx="2"/>
                <a:endCxn id="17" idx="0"/>
              </p:cNvCxnSpPr>
              <p:nvPr/>
            </p:nvCxnSpPr>
            <p:spPr>
              <a:xfrm>
                <a:off x="4283968" y="4437112"/>
                <a:ext cx="0" cy="504056"/>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sp>
            <p:nvSpPr>
              <p:cNvPr id="20" name="Rounded Rectangle 19"/>
              <p:cNvSpPr/>
              <p:nvPr/>
            </p:nvSpPr>
            <p:spPr>
              <a:xfrm>
                <a:off x="4427984" y="2060848"/>
                <a:ext cx="1716608" cy="504056"/>
              </a:xfrm>
              <a:prstGeom prst="roundRect">
                <a:avLst/>
              </a:prstGeom>
              <a:grp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1700" dirty="0" smtClean="0"/>
                  <a:t>Web Browser</a:t>
                </a:r>
                <a:endParaRPr lang="en-US" sz="1700" dirty="0"/>
              </a:p>
            </p:txBody>
          </p:sp>
          <p:cxnSp>
            <p:nvCxnSpPr>
              <p:cNvPr id="21" name="Straight Arrow Connector 20"/>
              <p:cNvCxnSpPr>
                <a:stCxn id="20" idx="2"/>
                <a:endCxn id="15" idx="0"/>
              </p:cNvCxnSpPr>
              <p:nvPr/>
            </p:nvCxnSpPr>
            <p:spPr>
              <a:xfrm>
                <a:off x="5286288" y="2564904"/>
                <a:ext cx="864096" cy="432048"/>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3419872" y="2996952"/>
                <a:ext cx="1716608" cy="504056"/>
              </a:xfrm>
              <a:prstGeom prst="roundRect">
                <a:avLst/>
              </a:prstGeom>
              <a:grp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1700" dirty="0" smtClean="0"/>
                  <a:t>Root Certificate</a:t>
                </a:r>
                <a:endParaRPr lang="en-US" sz="1700" dirty="0"/>
              </a:p>
            </p:txBody>
          </p:sp>
          <p:cxnSp>
            <p:nvCxnSpPr>
              <p:cNvPr id="23" name="Straight Arrow Connector 22"/>
              <p:cNvCxnSpPr>
                <a:stCxn id="20" idx="2"/>
                <a:endCxn id="22" idx="0"/>
              </p:cNvCxnSpPr>
              <p:nvPr/>
            </p:nvCxnSpPr>
            <p:spPr>
              <a:xfrm flipH="1">
                <a:off x="4278176" y="2564904"/>
                <a:ext cx="1008112" cy="432048"/>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grpSp>
        <p:sp>
          <p:nvSpPr>
            <p:cNvPr id="11" name="Rounded Rectangle 10"/>
            <p:cNvSpPr/>
            <p:nvPr/>
          </p:nvSpPr>
          <p:spPr>
            <a:xfrm>
              <a:off x="2195736" y="5028565"/>
              <a:ext cx="1728192" cy="504056"/>
            </a:xfrm>
            <a:prstGeom prst="roundRect">
              <a:avLst/>
            </a:prstGeom>
            <a:grp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1700" dirty="0" err="1"/>
                <a:t>google.com</a:t>
              </a:r>
              <a:endParaRPr lang="en-US" sz="1700" dirty="0"/>
            </a:p>
          </p:txBody>
        </p:sp>
      </p:grpSp>
      <p:sp>
        <p:nvSpPr>
          <p:cNvPr id="24" name="Rounded Rectangle 23"/>
          <p:cNvSpPr/>
          <p:nvPr/>
        </p:nvSpPr>
        <p:spPr>
          <a:xfrm>
            <a:off x="7164288" y="3861048"/>
            <a:ext cx="1728192" cy="504056"/>
          </a:xfrm>
          <a:prstGeom prst="roundRect">
            <a:avLst/>
          </a:prstGeom>
          <a:solidFill>
            <a:srgbClr val="FFFFFF"/>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US" sz="1700" dirty="0" smtClean="0"/>
              <a:t>Google</a:t>
            </a:r>
            <a:endParaRPr lang="en-US" sz="1700" dirty="0"/>
          </a:p>
        </p:txBody>
      </p:sp>
      <p:cxnSp>
        <p:nvCxnSpPr>
          <p:cNvPr id="4" name="Straight Arrow Connector 3"/>
          <p:cNvCxnSpPr>
            <a:stCxn id="15" idx="2"/>
            <a:endCxn id="24" idx="0"/>
          </p:cNvCxnSpPr>
          <p:nvPr/>
        </p:nvCxnSpPr>
        <p:spPr>
          <a:xfrm>
            <a:off x="8022592" y="3429000"/>
            <a:ext cx="5792" cy="432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 name="Straight Arrow Connector 2"/>
          <p:cNvCxnSpPr>
            <a:stCxn id="24" idx="2"/>
            <a:endCxn id="11" idx="0"/>
          </p:cNvCxnSpPr>
          <p:nvPr/>
        </p:nvCxnSpPr>
        <p:spPr>
          <a:xfrm>
            <a:off x="8028384" y="4365104"/>
            <a:ext cx="0" cy="5040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5771338" y="2629361"/>
            <a:ext cx="765504" cy="1015663"/>
          </a:xfrm>
          <a:prstGeom prst="rect">
            <a:avLst/>
          </a:prstGeom>
          <a:noFill/>
        </p:spPr>
        <p:txBody>
          <a:bodyPr wrap="none">
            <a:spAutoFit/>
          </a:bodyPr>
          <a:lstStyle/>
          <a:p>
            <a:pPr algn="ctr"/>
            <a:r>
              <a:rPr lang="en-US" sz="6000" dirty="0" smtClean="0">
                <a:solidFill>
                  <a:srgbClr val="008000"/>
                </a:solidFill>
                <a:effectLst>
                  <a:glow rad="825500">
                    <a:schemeClr val="bg2">
                      <a:alpha val="96000"/>
                    </a:schemeClr>
                  </a:glow>
                </a:effectLst>
                <a:latin typeface="Zapf Dingbats"/>
                <a:ea typeface="Zapf Dingbats"/>
                <a:cs typeface="Zapf Dingbats"/>
                <a:sym typeface="Zapf Dingbats"/>
              </a:rPr>
              <a:t>✓</a:t>
            </a:r>
            <a:endParaRPr lang="en-US" sz="6000" dirty="0">
              <a:solidFill>
                <a:srgbClr val="008000"/>
              </a:solidFill>
              <a:effectLst>
                <a:glow rad="825500">
                  <a:schemeClr val="bg2">
                    <a:alpha val="96000"/>
                  </a:schemeClr>
                </a:glow>
              </a:effectLst>
            </a:endParaRPr>
          </a:p>
        </p:txBody>
      </p:sp>
      <p:sp>
        <p:nvSpPr>
          <p:cNvPr id="26" name="Rectangle 25"/>
          <p:cNvSpPr/>
          <p:nvPr/>
        </p:nvSpPr>
        <p:spPr>
          <a:xfrm>
            <a:off x="5787696" y="3573016"/>
            <a:ext cx="750401" cy="1015663"/>
          </a:xfrm>
          <a:prstGeom prst="rect">
            <a:avLst/>
          </a:prstGeom>
          <a:noFill/>
        </p:spPr>
        <p:txBody>
          <a:bodyPr wrap="none">
            <a:spAutoFit/>
          </a:bodyPr>
          <a:lstStyle/>
          <a:p>
            <a:pPr algn="ctr"/>
            <a:r>
              <a:rPr lang="en-US" sz="6000" i="1" dirty="0">
                <a:solidFill>
                  <a:srgbClr val="800000"/>
                </a:solidFill>
                <a:effectLst>
                  <a:glow rad="1143000">
                    <a:schemeClr val="bg2">
                      <a:alpha val="88000"/>
                    </a:schemeClr>
                  </a:glow>
                </a:effectLst>
                <a:latin typeface="Abadi MT Condensed Extra Bold"/>
                <a:cs typeface="Abadi MT Condensed Extra Bold"/>
              </a:rPr>
              <a:t>?</a:t>
            </a:r>
          </a:p>
        </p:txBody>
      </p:sp>
      <p:sp>
        <p:nvSpPr>
          <p:cNvPr id="28" name="Rectangle 27"/>
          <p:cNvSpPr/>
          <p:nvPr/>
        </p:nvSpPr>
        <p:spPr>
          <a:xfrm>
            <a:off x="5787696" y="4573577"/>
            <a:ext cx="750401" cy="1015663"/>
          </a:xfrm>
          <a:prstGeom prst="rect">
            <a:avLst/>
          </a:prstGeom>
          <a:noFill/>
        </p:spPr>
        <p:txBody>
          <a:bodyPr wrap="none">
            <a:spAutoFit/>
          </a:bodyPr>
          <a:lstStyle/>
          <a:p>
            <a:pPr algn="ctr"/>
            <a:r>
              <a:rPr lang="en-US" sz="6000" i="1" dirty="0">
                <a:solidFill>
                  <a:srgbClr val="800000"/>
                </a:solidFill>
                <a:effectLst>
                  <a:glow rad="1143000">
                    <a:schemeClr val="bg2">
                      <a:alpha val="88000"/>
                    </a:schemeClr>
                  </a:glow>
                </a:effectLst>
                <a:latin typeface="Abadi MT Condensed Extra Bold"/>
                <a:cs typeface="Abadi MT Condensed Extra Bold"/>
              </a:rPr>
              <a:t>?</a:t>
            </a:r>
          </a:p>
        </p:txBody>
      </p:sp>
    </p:spTree>
    <p:extLst>
      <p:ext uri="{BB962C8B-B14F-4D97-AF65-F5344CB8AC3E}">
        <p14:creationId xmlns:p14="http://schemas.microsoft.com/office/powerpoint/2010/main" val="1084911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p:txBody>
          <a:bodyPr/>
          <a:lstStyle/>
          <a:p>
            <a:r>
              <a:rPr lang="nl-NL" dirty="0">
                <a:solidFill>
                  <a:schemeClr val="tx2">
                    <a:lumMod val="75000"/>
                  </a:schemeClr>
                </a:solidFill>
              </a:rPr>
              <a:t>How do </a:t>
            </a:r>
            <a:r>
              <a:rPr lang="nl-NL" dirty="0" err="1">
                <a:solidFill>
                  <a:schemeClr val="tx2">
                    <a:lumMod val="75000"/>
                  </a:schemeClr>
                </a:solidFill>
              </a:rPr>
              <a:t>intermediate</a:t>
            </a:r>
            <a:r>
              <a:rPr lang="nl-NL" dirty="0">
                <a:solidFill>
                  <a:schemeClr val="tx2">
                    <a:lumMod val="75000"/>
                  </a:schemeClr>
                </a:solidFill>
              </a:rPr>
              <a:t> </a:t>
            </a:r>
            <a:r>
              <a:rPr lang="nl-NL" dirty="0" err="1">
                <a:solidFill>
                  <a:schemeClr val="tx2">
                    <a:lumMod val="75000"/>
                  </a:schemeClr>
                </a:solidFill>
              </a:rPr>
              <a:t>authorities</a:t>
            </a:r>
            <a:r>
              <a:rPr lang="nl-NL" dirty="0">
                <a:solidFill>
                  <a:schemeClr val="tx2">
                    <a:lumMod val="75000"/>
                  </a:schemeClr>
                </a:solidFill>
              </a:rPr>
              <a:t> fit </a:t>
            </a:r>
            <a:r>
              <a:rPr lang="nl-NL" dirty="0" err="1">
                <a:solidFill>
                  <a:schemeClr val="tx2">
                    <a:lumMod val="75000"/>
                  </a:schemeClr>
                </a:solidFill>
              </a:rPr>
              <a:t>into</a:t>
            </a:r>
            <a:r>
              <a:rPr lang="nl-NL" dirty="0">
                <a:solidFill>
                  <a:schemeClr val="tx2">
                    <a:lumMod val="75000"/>
                  </a:schemeClr>
                </a:solidFill>
              </a:rPr>
              <a:t> the picture</a:t>
            </a:r>
            <a:r>
              <a:rPr lang="nl-NL" dirty="0" smtClean="0">
                <a:solidFill>
                  <a:schemeClr val="tx2">
                    <a:lumMod val="75000"/>
                  </a:schemeClr>
                </a:solidFill>
              </a:rPr>
              <a:t>?	</a:t>
            </a:r>
            <a:endParaRPr lang="nl-NL" dirty="0">
              <a:solidFill>
                <a:schemeClr val="tx2">
                  <a:lumMod val="75000"/>
                </a:schemeClr>
              </a:solidFill>
            </a:endParaRPr>
          </a:p>
        </p:txBody>
      </p:sp>
      <p:sp>
        <p:nvSpPr>
          <p:cNvPr id="5" name="Title 4"/>
          <p:cNvSpPr>
            <a:spLocks noGrp="1"/>
          </p:cNvSpPr>
          <p:nvPr>
            <p:ph type="title"/>
          </p:nvPr>
        </p:nvSpPr>
        <p:spPr/>
        <p:txBody>
          <a:bodyPr/>
          <a:lstStyle/>
          <a:p>
            <a:r>
              <a:rPr lang="en-US" dirty="0"/>
              <a:t>Intermediate Authorities</a:t>
            </a:r>
            <a:endParaRPr lang="nl-NL" dirty="0"/>
          </a:p>
        </p:txBody>
      </p:sp>
      <p:sp>
        <p:nvSpPr>
          <p:cNvPr id="14" name="Rounded Rectangle 13"/>
          <p:cNvSpPr/>
          <p:nvPr/>
        </p:nvSpPr>
        <p:spPr>
          <a:xfrm>
            <a:off x="1063313" y="4149080"/>
            <a:ext cx="216024" cy="504056"/>
          </a:xfrm>
          <a:prstGeom prst="roundRect">
            <a:avLst/>
          </a:prstGeom>
          <a:solidFill>
            <a:srgbClr val="FFFFFF"/>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00" dirty="0"/>
          </a:p>
        </p:txBody>
      </p:sp>
      <p:sp>
        <p:nvSpPr>
          <p:cNvPr id="20" name="Rounded Rectangle 19"/>
          <p:cNvSpPr/>
          <p:nvPr/>
        </p:nvSpPr>
        <p:spPr>
          <a:xfrm>
            <a:off x="1907704" y="1700808"/>
            <a:ext cx="1716608" cy="504056"/>
          </a:xfrm>
          <a:prstGeom prst="roundRect">
            <a:avLst/>
          </a:prstGeom>
          <a:solidFill>
            <a:srgbClr val="FFFFFF"/>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700" dirty="0" smtClean="0"/>
              <a:t>Web Browser</a:t>
            </a:r>
            <a:endParaRPr lang="en-US" sz="1700" dirty="0"/>
          </a:p>
        </p:txBody>
      </p:sp>
      <p:cxnSp>
        <p:nvCxnSpPr>
          <p:cNvPr id="21" name="Straight Arrow Connector 20"/>
          <p:cNvCxnSpPr>
            <a:stCxn id="20" idx="2"/>
            <a:endCxn id="27" idx="0"/>
          </p:cNvCxnSpPr>
          <p:nvPr/>
        </p:nvCxnSpPr>
        <p:spPr>
          <a:xfrm flipH="1">
            <a:off x="2327207" y="2204864"/>
            <a:ext cx="438801" cy="7200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1103071" y="2924944"/>
            <a:ext cx="720080" cy="504056"/>
          </a:xfrm>
          <a:prstGeom prst="roundRect">
            <a:avLst/>
          </a:prstGeom>
          <a:solidFill>
            <a:srgbClr val="FFFFFF"/>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700" dirty="0"/>
          </a:p>
        </p:txBody>
      </p:sp>
      <p:cxnSp>
        <p:nvCxnSpPr>
          <p:cNvPr id="23" name="Straight Arrow Connector 22"/>
          <p:cNvCxnSpPr>
            <a:stCxn id="20" idx="2"/>
            <a:endCxn id="22" idx="0"/>
          </p:cNvCxnSpPr>
          <p:nvPr/>
        </p:nvCxnSpPr>
        <p:spPr>
          <a:xfrm flipH="1">
            <a:off x="1463111" y="2204864"/>
            <a:ext cx="1302897" cy="72008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 name="Rectangle 1"/>
          <p:cNvSpPr/>
          <p:nvPr/>
        </p:nvSpPr>
        <p:spPr>
          <a:xfrm>
            <a:off x="315967" y="2780928"/>
            <a:ext cx="571891" cy="707886"/>
          </a:xfrm>
          <a:prstGeom prst="rect">
            <a:avLst/>
          </a:prstGeom>
        </p:spPr>
        <p:txBody>
          <a:bodyPr wrap="none">
            <a:spAutoFit/>
          </a:bodyPr>
          <a:lstStyle/>
          <a:p>
            <a:pPr algn="ctr"/>
            <a:r>
              <a:rPr lang="en-US" sz="4000" dirty="0">
                <a:solidFill>
                  <a:srgbClr val="008000"/>
                </a:solidFill>
                <a:latin typeface="Zapf Dingbats"/>
                <a:ea typeface="Zapf Dingbats"/>
                <a:cs typeface="Zapf Dingbats"/>
                <a:sym typeface="Zapf Dingbats"/>
              </a:rPr>
              <a:t>✓</a:t>
            </a:r>
            <a:endParaRPr lang="en-US" sz="4000" dirty="0">
              <a:solidFill>
                <a:srgbClr val="008000"/>
              </a:solidFill>
            </a:endParaRPr>
          </a:p>
        </p:txBody>
      </p:sp>
      <p:sp>
        <p:nvSpPr>
          <p:cNvPr id="25" name="Rectangle 24"/>
          <p:cNvSpPr/>
          <p:nvPr/>
        </p:nvSpPr>
        <p:spPr>
          <a:xfrm>
            <a:off x="273071" y="4005064"/>
            <a:ext cx="597615" cy="769441"/>
          </a:xfrm>
          <a:prstGeom prst="rect">
            <a:avLst/>
          </a:prstGeom>
        </p:spPr>
        <p:txBody>
          <a:bodyPr wrap="none">
            <a:spAutoFit/>
          </a:bodyPr>
          <a:lstStyle/>
          <a:p>
            <a:pPr algn="ctr"/>
            <a:r>
              <a:rPr lang="en-US" sz="4400" i="1" dirty="0" smtClean="0">
                <a:solidFill>
                  <a:srgbClr val="800000"/>
                </a:solidFill>
                <a:latin typeface="Abadi MT Condensed Extra Bold"/>
                <a:cs typeface="Abadi MT Condensed Extra Bold"/>
              </a:rPr>
              <a:t>?</a:t>
            </a:r>
            <a:endParaRPr lang="en-US" sz="4400" i="1" dirty="0">
              <a:solidFill>
                <a:srgbClr val="800000"/>
              </a:solidFill>
              <a:latin typeface="Abadi MT Condensed Extra Bold"/>
              <a:cs typeface="Abadi MT Condensed Extra Bold"/>
            </a:endParaRPr>
          </a:p>
        </p:txBody>
      </p:sp>
      <p:sp>
        <p:nvSpPr>
          <p:cNvPr id="26" name="Rectangle 25"/>
          <p:cNvSpPr/>
          <p:nvPr/>
        </p:nvSpPr>
        <p:spPr>
          <a:xfrm>
            <a:off x="251520" y="5179839"/>
            <a:ext cx="597615" cy="769441"/>
          </a:xfrm>
          <a:prstGeom prst="rect">
            <a:avLst/>
          </a:prstGeom>
        </p:spPr>
        <p:txBody>
          <a:bodyPr wrap="none">
            <a:spAutoFit/>
          </a:bodyPr>
          <a:lstStyle/>
          <a:p>
            <a:pPr algn="ctr"/>
            <a:r>
              <a:rPr lang="en-US" sz="4400" i="1" dirty="0" smtClean="0">
                <a:solidFill>
                  <a:srgbClr val="800000"/>
                </a:solidFill>
                <a:latin typeface="Abadi MT Condensed Extra Bold"/>
                <a:cs typeface="Abadi MT Condensed Extra Bold"/>
              </a:rPr>
              <a:t>?</a:t>
            </a:r>
            <a:endParaRPr lang="en-US" sz="4400" i="1" dirty="0">
              <a:solidFill>
                <a:srgbClr val="800000"/>
              </a:solidFill>
              <a:latin typeface="Abadi MT Condensed Extra Bold"/>
              <a:cs typeface="Abadi MT Condensed Extra Bold"/>
            </a:endParaRPr>
          </a:p>
        </p:txBody>
      </p:sp>
      <p:sp>
        <p:nvSpPr>
          <p:cNvPr id="27" name="Rounded Rectangle 26"/>
          <p:cNvSpPr/>
          <p:nvPr/>
        </p:nvSpPr>
        <p:spPr>
          <a:xfrm>
            <a:off x="1967167" y="2924944"/>
            <a:ext cx="720080" cy="504056"/>
          </a:xfrm>
          <a:prstGeom prst="roundRect">
            <a:avLst/>
          </a:prstGeom>
          <a:solidFill>
            <a:srgbClr val="FFFFFF"/>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700" dirty="0"/>
          </a:p>
        </p:txBody>
      </p:sp>
      <p:sp>
        <p:nvSpPr>
          <p:cNvPr id="28" name="Rounded Rectangle 27"/>
          <p:cNvSpPr/>
          <p:nvPr/>
        </p:nvSpPr>
        <p:spPr>
          <a:xfrm>
            <a:off x="2975279" y="2924944"/>
            <a:ext cx="720080" cy="504056"/>
          </a:xfrm>
          <a:prstGeom prst="roundRect">
            <a:avLst/>
          </a:prstGeom>
          <a:solidFill>
            <a:srgbClr val="FFFFFF"/>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700" dirty="0"/>
          </a:p>
        </p:txBody>
      </p:sp>
      <p:sp>
        <p:nvSpPr>
          <p:cNvPr id="29" name="Rounded Rectangle 28"/>
          <p:cNvSpPr/>
          <p:nvPr/>
        </p:nvSpPr>
        <p:spPr>
          <a:xfrm>
            <a:off x="3839375" y="2924944"/>
            <a:ext cx="720080" cy="504056"/>
          </a:xfrm>
          <a:prstGeom prst="roundRect">
            <a:avLst/>
          </a:prstGeom>
          <a:solidFill>
            <a:srgbClr val="FFFFFF"/>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700" dirty="0"/>
          </a:p>
        </p:txBody>
      </p:sp>
      <p:sp>
        <p:nvSpPr>
          <p:cNvPr id="30" name="Rounded Rectangle 29"/>
          <p:cNvSpPr/>
          <p:nvPr/>
        </p:nvSpPr>
        <p:spPr>
          <a:xfrm>
            <a:off x="1351345" y="4149080"/>
            <a:ext cx="216024" cy="504056"/>
          </a:xfrm>
          <a:prstGeom prst="roundRect">
            <a:avLst/>
          </a:prstGeom>
          <a:solidFill>
            <a:srgbClr val="FFFFFF"/>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00" dirty="0"/>
          </a:p>
        </p:txBody>
      </p:sp>
      <p:sp>
        <p:nvSpPr>
          <p:cNvPr id="31" name="Rounded Rectangle 30"/>
          <p:cNvSpPr/>
          <p:nvPr/>
        </p:nvSpPr>
        <p:spPr>
          <a:xfrm>
            <a:off x="1639377" y="4149080"/>
            <a:ext cx="216024" cy="504056"/>
          </a:xfrm>
          <a:prstGeom prst="roundRect">
            <a:avLst/>
          </a:prstGeom>
          <a:solidFill>
            <a:srgbClr val="FFFFFF"/>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00" dirty="0"/>
          </a:p>
        </p:txBody>
      </p:sp>
      <p:sp>
        <p:nvSpPr>
          <p:cNvPr id="32" name="Rounded Rectangle 31"/>
          <p:cNvSpPr/>
          <p:nvPr/>
        </p:nvSpPr>
        <p:spPr>
          <a:xfrm>
            <a:off x="1927409" y="4149080"/>
            <a:ext cx="216024" cy="504056"/>
          </a:xfrm>
          <a:prstGeom prst="roundRect">
            <a:avLst/>
          </a:prstGeom>
          <a:solidFill>
            <a:srgbClr val="FFFFFF"/>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00" dirty="0"/>
          </a:p>
        </p:txBody>
      </p:sp>
      <p:sp>
        <p:nvSpPr>
          <p:cNvPr id="33" name="Rounded Rectangle 32"/>
          <p:cNvSpPr/>
          <p:nvPr/>
        </p:nvSpPr>
        <p:spPr>
          <a:xfrm>
            <a:off x="2215441" y="4149080"/>
            <a:ext cx="216024" cy="504056"/>
          </a:xfrm>
          <a:prstGeom prst="roundRect">
            <a:avLst/>
          </a:prstGeom>
          <a:solidFill>
            <a:srgbClr val="FFFFFF"/>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00" dirty="0"/>
          </a:p>
        </p:txBody>
      </p:sp>
      <p:sp>
        <p:nvSpPr>
          <p:cNvPr id="35" name="Rounded Rectangle 34"/>
          <p:cNvSpPr/>
          <p:nvPr/>
        </p:nvSpPr>
        <p:spPr>
          <a:xfrm>
            <a:off x="2503473" y="4149080"/>
            <a:ext cx="216024" cy="504056"/>
          </a:xfrm>
          <a:prstGeom prst="roundRect">
            <a:avLst/>
          </a:prstGeom>
          <a:solidFill>
            <a:srgbClr val="FFFFFF"/>
          </a:solid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00" dirty="0"/>
          </a:p>
        </p:txBody>
      </p:sp>
      <p:sp>
        <p:nvSpPr>
          <p:cNvPr id="36" name="Rounded Rectangle 35"/>
          <p:cNvSpPr/>
          <p:nvPr/>
        </p:nvSpPr>
        <p:spPr>
          <a:xfrm>
            <a:off x="2843808" y="4149080"/>
            <a:ext cx="216024" cy="504056"/>
          </a:xfrm>
          <a:prstGeom prst="roundRect">
            <a:avLst/>
          </a:prstGeom>
          <a:solidFill>
            <a:srgbClr val="FFFFFF"/>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00" dirty="0"/>
          </a:p>
        </p:txBody>
      </p:sp>
      <p:sp>
        <p:nvSpPr>
          <p:cNvPr id="37" name="Rounded Rectangle 36"/>
          <p:cNvSpPr/>
          <p:nvPr/>
        </p:nvSpPr>
        <p:spPr>
          <a:xfrm>
            <a:off x="3131840" y="4149080"/>
            <a:ext cx="216024" cy="504056"/>
          </a:xfrm>
          <a:prstGeom prst="roundRect">
            <a:avLst/>
          </a:prstGeom>
          <a:solidFill>
            <a:srgbClr val="FFFFFF"/>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00" dirty="0"/>
          </a:p>
        </p:txBody>
      </p:sp>
      <p:sp>
        <p:nvSpPr>
          <p:cNvPr id="38" name="Rounded Rectangle 37"/>
          <p:cNvSpPr/>
          <p:nvPr/>
        </p:nvSpPr>
        <p:spPr>
          <a:xfrm>
            <a:off x="3419872" y="4149080"/>
            <a:ext cx="216024" cy="504056"/>
          </a:xfrm>
          <a:prstGeom prst="roundRect">
            <a:avLst/>
          </a:prstGeom>
          <a:solidFill>
            <a:srgbClr val="FFFFFF"/>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00" dirty="0"/>
          </a:p>
        </p:txBody>
      </p:sp>
      <p:sp>
        <p:nvSpPr>
          <p:cNvPr id="39" name="Rounded Rectangle 38"/>
          <p:cNvSpPr/>
          <p:nvPr/>
        </p:nvSpPr>
        <p:spPr>
          <a:xfrm>
            <a:off x="3801463" y="4149080"/>
            <a:ext cx="216024" cy="504056"/>
          </a:xfrm>
          <a:prstGeom prst="roundRect">
            <a:avLst/>
          </a:prstGeom>
          <a:solidFill>
            <a:srgbClr val="FFFFFF"/>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00" dirty="0"/>
          </a:p>
        </p:txBody>
      </p:sp>
      <p:sp>
        <p:nvSpPr>
          <p:cNvPr id="40" name="Rounded Rectangle 39"/>
          <p:cNvSpPr/>
          <p:nvPr/>
        </p:nvSpPr>
        <p:spPr>
          <a:xfrm>
            <a:off x="4089495" y="4149080"/>
            <a:ext cx="216024" cy="504056"/>
          </a:xfrm>
          <a:prstGeom prst="roundRect">
            <a:avLst/>
          </a:prstGeom>
          <a:solidFill>
            <a:srgbClr val="FFFFFF"/>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00" dirty="0"/>
          </a:p>
        </p:txBody>
      </p:sp>
      <p:sp>
        <p:nvSpPr>
          <p:cNvPr id="41" name="Rounded Rectangle 40"/>
          <p:cNvSpPr/>
          <p:nvPr/>
        </p:nvSpPr>
        <p:spPr>
          <a:xfrm>
            <a:off x="4377527" y="4149080"/>
            <a:ext cx="216024" cy="504056"/>
          </a:xfrm>
          <a:prstGeom prst="roundRect">
            <a:avLst/>
          </a:prstGeom>
          <a:solidFill>
            <a:srgbClr val="FFFFFF"/>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00" dirty="0"/>
          </a:p>
        </p:txBody>
      </p:sp>
      <p:sp>
        <p:nvSpPr>
          <p:cNvPr id="42" name="Rounded Rectangle 41"/>
          <p:cNvSpPr/>
          <p:nvPr/>
        </p:nvSpPr>
        <p:spPr>
          <a:xfrm flipH="1">
            <a:off x="1084395" y="5348360"/>
            <a:ext cx="45719" cy="504056"/>
          </a:xfrm>
          <a:prstGeom prst="roundRect">
            <a:avLst/>
          </a:prstGeom>
          <a:solidFill>
            <a:srgbClr val="FFFFFF"/>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00" dirty="0"/>
          </a:p>
        </p:txBody>
      </p:sp>
      <p:sp>
        <p:nvSpPr>
          <p:cNvPr id="43" name="Rounded Rectangle 42"/>
          <p:cNvSpPr/>
          <p:nvPr/>
        </p:nvSpPr>
        <p:spPr>
          <a:xfrm flipH="1">
            <a:off x="1182694" y="5348360"/>
            <a:ext cx="45719" cy="504056"/>
          </a:xfrm>
          <a:prstGeom prst="roundRect">
            <a:avLst/>
          </a:prstGeom>
          <a:solidFill>
            <a:srgbClr val="FFFFFF"/>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00" dirty="0"/>
          </a:p>
        </p:txBody>
      </p:sp>
      <p:sp>
        <p:nvSpPr>
          <p:cNvPr id="44" name="Rounded Rectangle 43"/>
          <p:cNvSpPr/>
          <p:nvPr/>
        </p:nvSpPr>
        <p:spPr>
          <a:xfrm flipH="1">
            <a:off x="1280991" y="5348360"/>
            <a:ext cx="45719" cy="504056"/>
          </a:xfrm>
          <a:prstGeom prst="roundRect">
            <a:avLst/>
          </a:prstGeom>
          <a:solidFill>
            <a:srgbClr val="FFFFFF"/>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00" dirty="0"/>
          </a:p>
        </p:txBody>
      </p:sp>
      <p:sp>
        <p:nvSpPr>
          <p:cNvPr id="45" name="Rounded Rectangle 44"/>
          <p:cNvSpPr/>
          <p:nvPr/>
        </p:nvSpPr>
        <p:spPr>
          <a:xfrm flipH="1">
            <a:off x="1372427" y="5348360"/>
            <a:ext cx="45719" cy="504056"/>
          </a:xfrm>
          <a:prstGeom prst="roundRect">
            <a:avLst/>
          </a:prstGeom>
          <a:solidFill>
            <a:srgbClr val="FFFFFF"/>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00" dirty="0"/>
          </a:p>
        </p:txBody>
      </p:sp>
      <p:sp>
        <p:nvSpPr>
          <p:cNvPr id="46" name="Rounded Rectangle 45"/>
          <p:cNvSpPr/>
          <p:nvPr/>
        </p:nvSpPr>
        <p:spPr>
          <a:xfrm flipH="1">
            <a:off x="1470726" y="5348360"/>
            <a:ext cx="45719" cy="504056"/>
          </a:xfrm>
          <a:prstGeom prst="roundRect">
            <a:avLst/>
          </a:prstGeom>
          <a:solidFill>
            <a:srgbClr val="FFFFFF"/>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00" dirty="0"/>
          </a:p>
        </p:txBody>
      </p:sp>
      <p:sp>
        <p:nvSpPr>
          <p:cNvPr id="48" name="Rounded Rectangle 47"/>
          <p:cNvSpPr/>
          <p:nvPr/>
        </p:nvSpPr>
        <p:spPr>
          <a:xfrm flipH="1">
            <a:off x="1569023" y="5348360"/>
            <a:ext cx="45719" cy="504056"/>
          </a:xfrm>
          <a:prstGeom prst="roundRect">
            <a:avLst/>
          </a:prstGeom>
          <a:solidFill>
            <a:srgbClr val="FFFFFF"/>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00" dirty="0"/>
          </a:p>
        </p:txBody>
      </p:sp>
      <p:sp>
        <p:nvSpPr>
          <p:cNvPr id="49" name="Rounded Rectangle 48"/>
          <p:cNvSpPr/>
          <p:nvPr/>
        </p:nvSpPr>
        <p:spPr>
          <a:xfrm flipH="1">
            <a:off x="1671610" y="5348360"/>
            <a:ext cx="45719" cy="504056"/>
          </a:xfrm>
          <a:prstGeom prst="roundRect">
            <a:avLst/>
          </a:prstGeom>
          <a:solidFill>
            <a:srgbClr val="FFFFFF"/>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700" dirty="0"/>
          </a:p>
        </p:txBody>
      </p:sp>
      <p:cxnSp>
        <p:nvCxnSpPr>
          <p:cNvPr id="50" name="Straight Arrow Connector 49"/>
          <p:cNvCxnSpPr>
            <a:stCxn id="20" idx="2"/>
            <a:endCxn id="28" idx="0"/>
          </p:cNvCxnSpPr>
          <p:nvPr/>
        </p:nvCxnSpPr>
        <p:spPr>
          <a:xfrm>
            <a:off x="2766008" y="2204864"/>
            <a:ext cx="569311" cy="72008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1" name="Straight Arrow Connector 50"/>
          <p:cNvCxnSpPr>
            <a:stCxn id="20" idx="2"/>
            <a:endCxn id="29" idx="0"/>
          </p:cNvCxnSpPr>
          <p:nvPr/>
        </p:nvCxnSpPr>
        <p:spPr>
          <a:xfrm>
            <a:off x="2766008" y="2204864"/>
            <a:ext cx="1433407" cy="72008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6" name="Straight Arrow Connector 55"/>
          <p:cNvCxnSpPr>
            <a:endCxn id="14" idx="0"/>
          </p:cNvCxnSpPr>
          <p:nvPr/>
        </p:nvCxnSpPr>
        <p:spPr>
          <a:xfrm flipH="1">
            <a:off x="1171325" y="3429000"/>
            <a:ext cx="1155882" cy="72008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57" name="Straight Arrow Connector 56"/>
          <p:cNvCxnSpPr>
            <a:endCxn id="35" idx="0"/>
          </p:cNvCxnSpPr>
          <p:nvPr/>
        </p:nvCxnSpPr>
        <p:spPr>
          <a:xfrm>
            <a:off x="2327207" y="3429000"/>
            <a:ext cx="284278" cy="7200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endCxn id="33" idx="0"/>
          </p:cNvCxnSpPr>
          <p:nvPr/>
        </p:nvCxnSpPr>
        <p:spPr>
          <a:xfrm flipH="1">
            <a:off x="2323453" y="3429000"/>
            <a:ext cx="3754" cy="7200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30" idx="0"/>
          </p:cNvCxnSpPr>
          <p:nvPr/>
        </p:nvCxnSpPr>
        <p:spPr>
          <a:xfrm flipH="1">
            <a:off x="1459357" y="3429000"/>
            <a:ext cx="867850" cy="72008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0" name="Straight Arrow Connector 59"/>
          <p:cNvCxnSpPr>
            <a:endCxn id="31" idx="0"/>
          </p:cNvCxnSpPr>
          <p:nvPr/>
        </p:nvCxnSpPr>
        <p:spPr>
          <a:xfrm flipH="1">
            <a:off x="1747389" y="3429000"/>
            <a:ext cx="579818" cy="72008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1" name="Straight Arrow Connector 60"/>
          <p:cNvCxnSpPr>
            <a:endCxn id="32" idx="0"/>
          </p:cNvCxnSpPr>
          <p:nvPr/>
        </p:nvCxnSpPr>
        <p:spPr>
          <a:xfrm flipH="1">
            <a:off x="2035421" y="3429000"/>
            <a:ext cx="291786" cy="72008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endCxn id="38" idx="0"/>
          </p:cNvCxnSpPr>
          <p:nvPr/>
        </p:nvCxnSpPr>
        <p:spPr>
          <a:xfrm>
            <a:off x="2327207" y="3429000"/>
            <a:ext cx="1200677" cy="72008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6" name="Straight Arrow Connector 75"/>
          <p:cNvCxnSpPr>
            <a:endCxn id="37" idx="0"/>
          </p:cNvCxnSpPr>
          <p:nvPr/>
        </p:nvCxnSpPr>
        <p:spPr>
          <a:xfrm>
            <a:off x="2327207" y="3429000"/>
            <a:ext cx="912645" cy="72008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7" name="Straight Arrow Connector 76"/>
          <p:cNvCxnSpPr>
            <a:endCxn id="36" idx="0"/>
          </p:cNvCxnSpPr>
          <p:nvPr/>
        </p:nvCxnSpPr>
        <p:spPr>
          <a:xfrm>
            <a:off x="2327207" y="3429000"/>
            <a:ext cx="624613" cy="72008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8" name="Straight Arrow Connector 77"/>
          <p:cNvCxnSpPr>
            <a:endCxn id="41" idx="0"/>
          </p:cNvCxnSpPr>
          <p:nvPr/>
        </p:nvCxnSpPr>
        <p:spPr>
          <a:xfrm>
            <a:off x="4199415" y="3429000"/>
            <a:ext cx="286124" cy="72008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79" name="Straight Arrow Connector 78"/>
          <p:cNvCxnSpPr>
            <a:endCxn id="40" idx="0"/>
          </p:cNvCxnSpPr>
          <p:nvPr/>
        </p:nvCxnSpPr>
        <p:spPr>
          <a:xfrm flipH="1">
            <a:off x="4197507" y="3429000"/>
            <a:ext cx="1908" cy="72008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80" name="Straight Arrow Connector 79"/>
          <p:cNvCxnSpPr>
            <a:endCxn id="39" idx="0"/>
          </p:cNvCxnSpPr>
          <p:nvPr/>
        </p:nvCxnSpPr>
        <p:spPr>
          <a:xfrm flipH="1">
            <a:off x="3909475" y="3429000"/>
            <a:ext cx="289940" cy="72008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88" name="Rounded Rectangle 87"/>
          <p:cNvSpPr/>
          <p:nvPr/>
        </p:nvSpPr>
        <p:spPr>
          <a:xfrm flipH="1">
            <a:off x="1774648" y="5348360"/>
            <a:ext cx="45719"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700" dirty="0"/>
          </a:p>
        </p:txBody>
      </p:sp>
      <p:sp>
        <p:nvSpPr>
          <p:cNvPr id="89" name="Rounded Rectangle 88"/>
          <p:cNvSpPr/>
          <p:nvPr/>
        </p:nvSpPr>
        <p:spPr>
          <a:xfrm flipH="1">
            <a:off x="1872947" y="5348360"/>
            <a:ext cx="45719"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700" dirty="0"/>
          </a:p>
        </p:txBody>
      </p:sp>
      <p:sp>
        <p:nvSpPr>
          <p:cNvPr id="90" name="Rounded Rectangle 89"/>
          <p:cNvSpPr/>
          <p:nvPr/>
        </p:nvSpPr>
        <p:spPr>
          <a:xfrm flipH="1">
            <a:off x="1971244" y="5348360"/>
            <a:ext cx="45719"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700" dirty="0"/>
          </a:p>
        </p:txBody>
      </p:sp>
      <p:sp>
        <p:nvSpPr>
          <p:cNvPr id="91" name="Rounded Rectangle 90"/>
          <p:cNvSpPr/>
          <p:nvPr/>
        </p:nvSpPr>
        <p:spPr>
          <a:xfrm flipH="1">
            <a:off x="2062680" y="5348360"/>
            <a:ext cx="45719"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700" dirty="0"/>
          </a:p>
        </p:txBody>
      </p:sp>
      <p:sp>
        <p:nvSpPr>
          <p:cNvPr id="92" name="Rounded Rectangle 91"/>
          <p:cNvSpPr/>
          <p:nvPr/>
        </p:nvSpPr>
        <p:spPr>
          <a:xfrm flipH="1">
            <a:off x="2160979" y="5348360"/>
            <a:ext cx="45719"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700" dirty="0"/>
          </a:p>
        </p:txBody>
      </p:sp>
      <p:sp>
        <p:nvSpPr>
          <p:cNvPr id="93" name="Rounded Rectangle 92"/>
          <p:cNvSpPr/>
          <p:nvPr/>
        </p:nvSpPr>
        <p:spPr>
          <a:xfrm flipH="1">
            <a:off x="2259276" y="5348360"/>
            <a:ext cx="45719"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700" dirty="0"/>
          </a:p>
        </p:txBody>
      </p:sp>
      <p:sp>
        <p:nvSpPr>
          <p:cNvPr id="94" name="Rounded Rectangle 93"/>
          <p:cNvSpPr/>
          <p:nvPr/>
        </p:nvSpPr>
        <p:spPr>
          <a:xfrm flipH="1">
            <a:off x="2361863" y="5348360"/>
            <a:ext cx="45719"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700" dirty="0"/>
          </a:p>
        </p:txBody>
      </p:sp>
      <p:cxnSp>
        <p:nvCxnSpPr>
          <p:cNvPr id="118" name="Straight Arrow Connector 117"/>
          <p:cNvCxnSpPr>
            <a:stCxn id="30" idx="2"/>
            <a:endCxn id="42" idx="0"/>
          </p:cNvCxnSpPr>
          <p:nvPr/>
        </p:nvCxnSpPr>
        <p:spPr>
          <a:xfrm flipH="1">
            <a:off x="1107254" y="4653136"/>
            <a:ext cx="352103" cy="69522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1" name="Straight Arrow Connector 120"/>
          <p:cNvCxnSpPr>
            <a:stCxn id="35" idx="2"/>
            <a:endCxn id="135" idx="0"/>
          </p:cNvCxnSpPr>
          <p:nvPr/>
        </p:nvCxnSpPr>
        <p:spPr>
          <a:xfrm>
            <a:off x="2611485" y="4653136"/>
            <a:ext cx="1153934" cy="6906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2" name="Rounded Rectangle 121"/>
          <p:cNvSpPr/>
          <p:nvPr/>
        </p:nvSpPr>
        <p:spPr>
          <a:xfrm flipH="1">
            <a:off x="2465092" y="5343765"/>
            <a:ext cx="45719"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700" dirty="0"/>
          </a:p>
        </p:txBody>
      </p:sp>
      <p:sp>
        <p:nvSpPr>
          <p:cNvPr id="123" name="Rounded Rectangle 122"/>
          <p:cNvSpPr/>
          <p:nvPr/>
        </p:nvSpPr>
        <p:spPr>
          <a:xfrm flipH="1">
            <a:off x="2563391" y="5343765"/>
            <a:ext cx="45719"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700" dirty="0"/>
          </a:p>
        </p:txBody>
      </p:sp>
      <p:sp>
        <p:nvSpPr>
          <p:cNvPr id="124" name="Rounded Rectangle 123"/>
          <p:cNvSpPr/>
          <p:nvPr/>
        </p:nvSpPr>
        <p:spPr>
          <a:xfrm flipH="1">
            <a:off x="2661688" y="5343765"/>
            <a:ext cx="45719"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700" dirty="0"/>
          </a:p>
        </p:txBody>
      </p:sp>
      <p:sp>
        <p:nvSpPr>
          <p:cNvPr id="125" name="Rounded Rectangle 124"/>
          <p:cNvSpPr/>
          <p:nvPr/>
        </p:nvSpPr>
        <p:spPr>
          <a:xfrm flipH="1">
            <a:off x="2753124" y="5343765"/>
            <a:ext cx="45719"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700" dirty="0"/>
          </a:p>
        </p:txBody>
      </p:sp>
      <p:sp>
        <p:nvSpPr>
          <p:cNvPr id="126" name="Rounded Rectangle 125"/>
          <p:cNvSpPr/>
          <p:nvPr/>
        </p:nvSpPr>
        <p:spPr>
          <a:xfrm flipH="1">
            <a:off x="2851423" y="5343765"/>
            <a:ext cx="45719"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700" dirty="0"/>
          </a:p>
        </p:txBody>
      </p:sp>
      <p:sp>
        <p:nvSpPr>
          <p:cNvPr id="127" name="Rounded Rectangle 126"/>
          <p:cNvSpPr/>
          <p:nvPr/>
        </p:nvSpPr>
        <p:spPr>
          <a:xfrm flipH="1">
            <a:off x="2949720" y="5343765"/>
            <a:ext cx="45719"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700" dirty="0"/>
          </a:p>
        </p:txBody>
      </p:sp>
      <p:sp>
        <p:nvSpPr>
          <p:cNvPr id="128" name="Rounded Rectangle 127"/>
          <p:cNvSpPr/>
          <p:nvPr/>
        </p:nvSpPr>
        <p:spPr>
          <a:xfrm flipH="1">
            <a:off x="3052307" y="5343765"/>
            <a:ext cx="45719"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700" dirty="0"/>
          </a:p>
        </p:txBody>
      </p:sp>
      <p:sp>
        <p:nvSpPr>
          <p:cNvPr id="129" name="Rounded Rectangle 128"/>
          <p:cNvSpPr/>
          <p:nvPr/>
        </p:nvSpPr>
        <p:spPr>
          <a:xfrm flipH="1">
            <a:off x="3155345" y="5343765"/>
            <a:ext cx="45719"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700" dirty="0"/>
          </a:p>
        </p:txBody>
      </p:sp>
      <p:sp>
        <p:nvSpPr>
          <p:cNvPr id="130" name="Rounded Rectangle 129"/>
          <p:cNvSpPr/>
          <p:nvPr/>
        </p:nvSpPr>
        <p:spPr>
          <a:xfrm flipH="1">
            <a:off x="3253644" y="5343765"/>
            <a:ext cx="45719"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700" dirty="0"/>
          </a:p>
        </p:txBody>
      </p:sp>
      <p:sp>
        <p:nvSpPr>
          <p:cNvPr id="131" name="Rounded Rectangle 130"/>
          <p:cNvSpPr/>
          <p:nvPr/>
        </p:nvSpPr>
        <p:spPr>
          <a:xfrm flipH="1">
            <a:off x="3351941" y="5343765"/>
            <a:ext cx="45719"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700" dirty="0"/>
          </a:p>
        </p:txBody>
      </p:sp>
      <p:sp>
        <p:nvSpPr>
          <p:cNvPr id="132" name="Rounded Rectangle 131"/>
          <p:cNvSpPr/>
          <p:nvPr/>
        </p:nvSpPr>
        <p:spPr>
          <a:xfrm flipH="1">
            <a:off x="3443377" y="5343765"/>
            <a:ext cx="45719"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700" dirty="0"/>
          </a:p>
        </p:txBody>
      </p:sp>
      <p:sp>
        <p:nvSpPr>
          <p:cNvPr id="133" name="Rounded Rectangle 132"/>
          <p:cNvSpPr/>
          <p:nvPr/>
        </p:nvSpPr>
        <p:spPr>
          <a:xfrm flipH="1">
            <a:off x="3541676" y="5343765"/>
            <a:ext cx="45719"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700" dirty="0"/>
          </a:p>
        </p:txBody>
      </p:sp>
      <p:sp>
        <p:nvSpPr>
          <p:cNvPr id="134" name="Rounded Rectangle 133"/>
          <p:cNvSpPr/>
          <p:nvPr/>
        </p:nvSpPr>
        <p:spPr>
          <a:xfrm flipH="1">
            <a:off x="3639973" y="5343765"/>
            <a:ext cx="45719"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700" dirty="0"/>
          </a:p>
        </p:txBody>
      </p:sp>
      <p:sp>
        <p:nvSpPr>
          <p:cNvPr id="135" name="Rounded Rectangle 134"/>
          <p:cNvSpPr/>
          <p:nvPr/>
        </p:nvSpPr>
        <p:spPr>
          <a:xfrm flipH="1">
            <a:off x="3742560" y="5343765"/>
            <a:ext cx="45719" cy="504056"/>
          </a:xfrm>
          <a:prstGeom prst="roundRect">
            <a:avLst/>
          </a:prstGeom>
          <a:solidFill>
            <a:srgbClr val="FFFFFF"/>
          </a:solid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700" dirty="0"/>
          </a:p>
        </p:txBody>
      </p:sp>
      <p:sp>
        <p:nvSpPr>
          <p:cNvPr id="136" name="Rounded Rectangle 135"/>
          <p:cNvSpPr/>
          <p:nvPr/>
        </p:nvSpPr>
        <p:spPr>
          <a:xfrm flipH="1">
            <a:off x="3849224" y="5343765"/>
            <a:ext cx="45719" cy="504056"/>
          </a:xfrm>
          <a:prstGeom prst="roundRect">
            <a:avLst/>
          </a:prstGeom>
          <a:solidFill>
            <a:srgbClr val="FFFFFF"/>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700" dirty="0"/>
          </a:p>
        </p:txBody>
      </p:sp>
      <p:sp>
        <p:nvSpPr>
          <p:cNvPr id="137" name="Rounded Rectangle 136"/>
          <p:cNvSpPr/>
          <p:nvPr/>
        </p:nvSpPr>
        <p:spPr>
          <a:xfrm flipH="1">
            <a:off x="3940660" y="5343765"/>
            <a:ext cx="45719" cy="504056"/>
          </a:xfrm>
          <a:prstGeom prst="roundRect">
            <a:avLst/>
          </a:prstGeom>
          <a:solidFill>
            <a:srgbClr val="FFFFFF"/>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700" dirty="0"/>
          </a:p>
        </p:txBody>
      </p:sp>
      <p:sp>
        <p:nvSpPr>
          <p:cNvPr id="138" name="Rounded Rectangle 137"/>
          <p:cNvSpPr/>
          <p:nvPr/>
        </p:nvSpPr>
        <p:spPr>
          <a:xfrm flipH="1">
            <a:off x="4038959" y="5343765"/>
            <a:ext cx="45719" cy="504056"/>
          </a:xfrm>
          <a:prstGeom prst="roundRect">
            <a:avLst/>
          </a:prstGeom>
          <a:solidFill>
            <a:srgbClr val="FFFFFF"/>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700" dirty="0"/>
          </a:p>
        </p:txBody>
      </p:sp>
      <p:sp>
        <p:nvSpPr>
          <p:cNvPr id="139" name="Rounded Rectangle 138"/>
          <p:cNvSpPr/>
          <p:nvPr/>
        </p:nvSpPr>
        <p:spPr>
          <a:xfrm flipH="1">
            <a:off x="4137256" y="5343765"/>
            <a:ext cx="45719" cy="504056"/>
          </a:xfrm>
          <a:prstGeom prst="roundRect">
            <a:avLst/>
          </a:prstGeom>
          <a:solidFill>
            <a:srgbClr val="FFFFFF"/>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700" dirty="0"/>
          </a:p>
        </p:txBody>
      </p:sp>
      <p:sp>
        <p:nvSpPr>
          <p:cNvPr id="140" name="Rounded Rectangle 139"/>
          <p:cNvSpPr/>
          <p:nvPr/>
        </p:nvSpPr>
        <p:spPr>
          <a:xfrm flipH="1">
            <a:off x="4239843" y="5343765"/>
            <a:ext cx="45719" cy="504056"/>
          </a:xfrm>
          <a:prstGeom prst="roundRect">
            <a:avLst/>
          </a:prstGeom>
          <a:solidFill>
            <a:srgbClr val="FFFFFF"/>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700" dirty="0"/>
          </a:p>
        </p:txBody>
      </p:sp>
      <p:sp>
        <p:nvSpPr>
          <p:cNvPr id="141" name="Rounded Rectangle 140"/>
          <p:cNvSpPr/>
          <p:nvPr/>
        </p:nvSpPr>
        <p:spPr>
          <a:xfrm flipH="1">
            <a:off x="4342881" y="5343765"/>
            <a:ext cx="45719" cy="504056"/>
          </a:xfrm>
          <a:prstGeom prst="roundRect">
            <a:avLst/>
          </a:prstGeom>
          <a:solidFill>
            <a:srgbClr val="FFFFFF"/>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700" dirty="0"/>
          </a:p>
        </p:txBody>
      </p:sp>
      <p:sp>
        <p:nvSpPr>
          <p:cNvPr id="142" name="Rounded Rectangle 141"/>
          <p:cNvSpPr/>
          <p:nvPr/>
        </p:nvSpPr>
        <p:spPr>
          <a:xfrm flipH="1">
            <a:off x="4441180" y="5343765"/>
            <a:ext cx="45719" cy="504056"/>
          </a:xfrm>
          <a:prstGeom prst="roundRect">
            <a:avLst/>
          </a:prstGeom>
          <a:solidFill>
            <a:srgbClr val="FFFFFF"/>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700" dirty="0"/>
          </a:p>
        </p:txBody>
      </p:sp>
      <p:sp>
        <p:nvSpPr>
          <p:cNvPr id="143" name="Rounded Rectangle 142"/>
          <p:cNvSpPr/>
          <p:nvPr/>
        </p:nvSpPr>
        <p:spPr>
          <a:xfrm flipH="1">
            <a:off x="4539477" y="5343765"/>
            <a:ext cx="45719" cy="504056"/>
          </a:xfrm>
          <a:prstGeom prst="roundRect">
            <a:avLst/>
          </a:prstGeom>
          <a:solidFill>
            <a:srgbClr val="FFFFFF"/>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700" dirty="0"/>
          </a:p>
        </p:txBody>
      </p:sp>
      <p:cxnSp>
        <p:nvCxnSpPr>
          <p:cNvPr id="169" name="Straight Arrow Connector 168"/>
          <p:cNvCxnSpPr>
            <a:stCxn id="30" idx="2"/>
            <a:endCxn id="49" idx="0"/>
          </p:cNvCxnSpPr>
          <p:nvPr/>
        </p:nvCxnSpPr>
        <p:spPr>
          <a:xfrm>
            <a:off x="1459357" y="4653136"/>
            <a:ext cx="235112" cy="69522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75" name="Straight Arrow Connector 174"/>
          <p:cNvCxnSpPr>
            <a:stCxn id="35" idx="2"/>
            <a:endCxn id="88" idx="0"/>
          </p:cNvCxnSpPr>
          <p:nvPr/>
        </p:nvCxnSpPr>
        <p:spPr>
          <a:xfrm flipH="1">
            <a:off x="1797507" y="4653136"/>
            <a:ext cx="813978" cy="6952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a:stCxn id="40" idx="2"/>
            <a:endCxn id="136" idx="0"/>
          </p:cNvCxnSpPr>
          <p:nvPr/>
        </p:nvCxnSpPr>
        <p:spPr>
          <a:xfrm flipH="1">
            <a:off x="3872083" y="4653136"/>
            <a:ext cx="325424" cy="69062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85" name="Straight Arrow Connector 184"/>
          <p:cNvCxnSpPr>
            <a:stCxn id="40" idx="2"/>
            <a:endCxn id="143" idx="0"/>
          </p:cNvCxnSpPr>
          <p:nvPr/>
        </p:nvCxnSpPr>
        <p:spPr>
          <a:xfrm>
            <a:off x="4197507" y="4653136"/>
            <a:ext cx="364829" cy="690629"/>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95" name="TextBox 194"/>
          <p:cNvSpPr txBox="1"/>
          <p:nvPr/>
        </p:nvSpPr>
        <p:spPr>
          <a:xfrm>
            <a:off x="4788024" y="2891520"/>
            <a:ext cx="2852013" cy="461665"/>
          </a:xfrm>
          <a:prstGeom prst="rect">
            <a:avLst/>
          </a:prstGeom>
          <a:noFill/>
        </p:spPr>
        <p:txBody>
          <a:bodyPr wrap="none" rtlCol="0">
            <a:spAutoFit/>
          </a:bodyPr>
          <a:lstStyle/>
          <a:p>
            <a:r>
              <a:rPr lang="en-US" sz="2400" b="1" dirty="0" smtClean="0"/>
              <a:t>Hundreds of roots</a:t>
            </a:r>
            <a:endParaRPr lang="en-US" sz="2400" b="1" dirty="0"/>
          </a:p>
        </p:txBody>
      </p:sp>
      <p:sp>
        <p:nvSpPr>
          <p:cNvPr id="196" name="TextBox 195"/>
          <p:cNvSpPr txBox="1"/>
          <p:nvPr/>
        </p:nvSpPr>
        <p:spPr>
          <a:xfrm>
            <a:off x="4796216" y="4115656"/>
            <a:ext cx="4289005" cy="461665"/>
          </a:xfrm>
          <a:prstGeom prst="rect">
            <a:avLst/>
          </a:prstGeom>
          <a:noFill/>
        </p:spPr>
        <p:txBody>
          <a:bodyPr wrap="none" rtlCol="0">
            <a:spAutoFit/>
          </a:bodyPr>
          <a:lstStyle/>
          <a:p>
            <a:r>
              <a:rPr lang="en-US" sz="2400" b="1" dirty="0" smtClean="0"/>
              <a:t>Thousands of intermediates</a:t>
            </a:r>
            <a:endParaRPr lang="en-US" sz="2400" b="1" dirty="0"/>
          </a:p>
        </p:txBody>
      </p:sp>
      <p:sp>
        <p:nvSpPr>
          <p:cNvPr id="197" name="TextBox 196"/>
          <p:cNvSpPr txBox="1"/>
          <p:nvPr/>
        </p:nvSpPr>
        <p:spPr>
          <a:xfrm>
            <a:off x="4788024" y="5329015"/>
            <a:ext cx="4032925" cy="461665"/>
          </a:xfrm>
          <a:prstGeom prst="rect">
            <a:avLst/>
          </a:prstGeom>
          <a:noFill/>
        </p:spPr>
        <p:txBody>
          <a:bodyPr wrap="none" rtlCol="0">
            <a:spAutoFit/>
          </a:bodyPr>
          <a:lstStyle/>
          <a:p>
            <a:r>
              <a:rPr lang="en-US" sz="2400" b="1" dirty="0" smtClean="0"/>
              <a:t>Millions of leaf certificates</a:t>
            </a:r>
            <a:endParaRPr lang="en-US" sz="2400" b="1" dirty="0"/>
          </a:p>
        </p:txBody>
      </p:sp>
    </p:spTree>
    <p:extLst>
      <p:ext uri="{BB962C8B-B14F-4D97-AF65-F5344CB8AC3E}">
        <p14:creationId xmlns:p14="http://schemas.microsoft.com/office/powerpoint/2010/main" val="39671283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Talk Outline</a:t>
            </a:r>
            <a:endParaRPr lang="nl-NL" dirty="0"/>
          </a:p>
        </p:txBody>
      </p:sp>
      <p:sp>
        <p:nvSpPr>
          <p:cNvPr id="6" name="TextBox 5"/>
          <p:cNvSpPr txBox="1"/>
          <p:nvPr/>
        </p:nvSpPr>
        <p:spPr>
          <a:xfrm>
            <a:off x="6288138" y="4980911"/>
            <a:ext cx="184666" cy="369332"/>
          </a:xfrm>
          <a:prstGeom prst="rect">
            <a:avLst/>
          </a:prstGeom>
          <a:noFill/>
        </p:spPr>
        <p:txBody>
          <a:bodyPr wrap="none" rtlCol="0">
            <a:spAutoFit/>
          </a:bodyPr>
          <a:lstStyle/>
          <a:p>
            <a:r>
              <a:rPr lang="en-US" dirty="0" smtClean="0"/>
              <a:t>	</a:t>
            </a:r>
            <a:endParaRPr lang="en-US" dirty="0"/>
          </a:p>
        </p:txBody>
      </p:sp>
      <p:sp>
        <p:nvSpPr>
          <p:cNvPr id="9" name="Text Placeholder 6"/>
          <p:cNvSpPr txBox="1">
            <a:spLocks/>
          </p:cNvSpPr>
          <p:nvPr/>
        </p:nvSpPr>
        <p:spPr>
          <a:xfrm>
            <a:off x="395536" y="1628800"/>
            <a:ext cx="8424936" cy="4680520"/>
          </a:xfrm>
          <a:prstGeom prst="rect">
            <a:avLst/>
          </a:prstGeom>
        </p:spPr>
        <p:txBody>
          <a:bodyPr>
            <a:normAutofit/>
          </a:bodyPr>
          <a:lstStyle>
            <a:lvl1pPr marL="0" indent="0" algn="l" defTabSz="914400" rtl="0" eaLnBrk="1" latinLnBrk="0" hangingPunct="1">
              <a:lnSpc>
                <a:spcPct val="130000"/>
              </a:lnSpc>
              <a:spcBef>
                <a:spcPct val="20000"/>
              </a:spcBef>
              <a:buFont typeface="Arial" pitchFamily="34" charset="0"/>
              <a:buNone/>
              <a:defRPr sz="2100" kern="1200">
                <a:solidFill>
                  <a:schemeClr val="tx2"/>
                </a:solidFill>
                <a:latin typeface="+mn-lt"/>
                <a:ea typeface="+mn-ea"/>
                <a:cs typeface="+mn-cs"/>
              </a:defRPr>
            </a:lvl1pPr>
            <a:lvl2pPr marL="0" indent="0" algn="l" defTabSz="914400" rtl="0" eaLnBrk="1" latinLnBrk="0" hangingPunct="1">
              <a:lnSpc>
                <a:spcPct val="130000"/>
              </a:lnSpc>
              <a:spcBef>
                <a:spcPct val="20000"/>
              </a:spcBef>
              <a:spcAft>
                <a:spcPts val="900"/>
              </a:spcAft>
              <a:buFont typeface="Arial" pitchFamily="34" charset="0"/>
              <a:buNone/>
              <a:defRPr sz="1800" kern="1200">
                <a:solidFill>
                  <a:schemeClr val="tx1"/>
                </a:solidFill>
                <a:latin typeface="+mn-lt"/>
                <a:ea typeface="+mn-ea"/>
                <a:cs typeface="+mn-cs"/>
              </a:defRPr>
            </a:lvl2pPr>
            <a:lvl3pPr marL="0" indent="0" algn="l" defTabSz="914400" rtl="0" eaLnBrk="1" latinLnBrk="0" hangingPunct="1">
              <a:lnSpc>
                <a:spcPct val="130000"/>
              </a:lnSpc>
              <a:spcBef>
                <a:spcPct val="20000"/>
              </a:spcBef>
              <a:buFont typeface="Arial" pitchFamily="34" charset="0"/>
              <a:buNone/>
              <a:defRPr sz="1600" kern="1200">
                <a:solidFill>
                  <a:schemeClr val="tx2"/>
                </a:solidFill>
                <a:latin typeface="+mn-lt"/>
                <a:ea typeface="+mn-ea"/>
                <a:cs typeface="+mn-cs"/>
              </a:defRPr>
            </a:lvl3pPr>
            <a:lvl4pPr marL="0" indent="0" algn="l" defTabSz="914400" rtl="0" eaLnBrk="1" latinLnBrk="0" hangingPunct="1">
              <a:lnSpc>
                <a:spcPct val="130000"/>
              </a:lnSpc>
              <a:spcBef>
                <a:spcPct val="20000"/>
              </a:spcBef>
              <a:spcAft>
                <a:spcPts val="900"/>
              </a:spcAft>
              <a:buFont typeface="Arial" pitchFamily="34" charset="0"/>
              <a:buNone/>
              <a:defRPr sz="1400" kern="1200">
                <a:solidFill>
                  <a:schemeClr val="tx1"/>
                </a:solidFill>
                <a:latin typeface="+mn-lt"/>
                <a:ea typeface="+mn-ea"/>
                <a:cs typeface="+mn-cs"/>
              </a:defRPr>
            </a:lvl4pPr>
            <a:lvl5pPr marL="0" indent="0" algn="l" defTabSz="914400" rtl="0" eaLnBrk="1" latinLnBrk="0" hangingPunct="1">
              <a:lnSpc>
                <a:spcPct val="130000"/>
              </a:lnSpc>
              <a:spcBef>
                <a:spcPct val="20000"/>
              </a:spcBef>
              <a:buFont typeface="Arial" pitchFamily="34" charset="0"/>
              <a:buNone/>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2" indent="-457200">
              <a:lnSpc>
                <a:spcPct val="100000"/>
              </a:lnSpc>
              <a:buAutoNum type="arabicPeriod"/>
            </a:pPr>
            <a:r>
              <a:rPr lang="en-US" sz="2800" dirty="0" smtClean="0">
                <a:solidFill>
                  <a:schemeClr val="tx1"/>
                </a:solidFill>
              </a:rPr>
              <a:t>HTTPS Background</a:t>
            </a:r>
          </a:p>
          <a:p>
            <a:pPr marL="457200" lvl="2" indent="-457200">
              <a:lnSpc>
                <a:spcPct val="100000"/>
              </a:lnSpc>
              <a:buAutoNum type="arabicPeriod"/>
            </a:pPr>
            <a:endParaRPr lang="en-US" sz="1500" dirty="0" smtClean="0">
              <a:solidFill>
                <a:schemeClr val="tx1"/>
              </a:solidFill>
            </a:endParaRPr>
          </a:p>
          <a:p>
            <a:pPr marL="457200" lvl="2" indent="-457200">
              <a:lnSpc>
                <a:spcPct val="100000"/>
              </a:lnSpc>
              <a:buAutoNum type="arabicPeriod"/>
            </a:pPr>
            <a:r>
              <a:rPr lang="en-US" sz="2800" b="1" dirty="0" smtClean="0">
                <a:solidFill>
                  <a:srgbClr val="1089CA"/>
                </a:solidFill>
              </a:rPr>
              <a:t>Data Collection Methodology</a:t>
            </a:r>
          </a:p>
          <a:p>
            <a:pPr lvl="2">
              <a:lnSpc>
                <a:spcPct val="100000"/>
              </a:lnSpc>
            </a:pPr>
            <a:endParaRPr lang="en-US" sz="1500" b="1" dirty="0" smtClean="0">
              <a:solidFill>
                <a:srgbClr val="1089CA"/>
              </a:solidFill>
            </a:endParaRPr>
          </a:p>
          <a:p>
            <a:pPr marL="457200" lvl="2" indent="-457200">
              <a:lnSpc>
                <a:spcPct val="100000"/>
              </a:lnSpc>
              <a:buAutoNum type="arabicPeriod"/>
            </a:pPr>
            <a:r>
              <a:rPr lang="en-US" sz="2800" dirty="0">
                <a:solidFill>
                  <a:schemeClr val="tx1"/>
                </a:solidFill>
              </a:rPr>
              <a:t>Identifying Trusted Authorities</a:t>
            </a:r>
          </a:p>
          <a:p>
            <a:pPr lvl="2">
              <a:lnSpc>
                <a:spcPct val="100000"/>
              </a:lnSpc>
            </a:pPr>
            <a:endParaRPr lang="en-US" sz="1500" dirty="0" smtClean="0">
              <a:solidFill>
                <a:schemeClr val="tx1"/>
              </a:solidFill>
            </a:endParaRPr>
          </a:p>
          <a:p>
            <a:pPr marL="457200" lvl="2" indent="-457200">
              <a:lnSpc>
                <a:spcPct val="100000"/>
              </a:lnSpc>
              <a:buAutoNum type="arabicPeriod"/>
            </a:pPr>
            <a:r>
              <a:rPr lang="en-US" sz="2800" dirty="0" smtClean="0">
                <a:solidFill>
                  <a:schemeClr val="tx1"/>
                </a:solidFill>
              </a:rPr>
              <a:t>Worrisome Trends and Observations </a:t>
            </a:r>
          </a:p>
          <a:p>
            <a:pPr marL="457200" lvl="2" indent="-457200">
              <a:lnSpc>
                <a:spcPct val="100000"/>
              </a:lnSpc>
              <a:buAutoNum type="arabicPeriod"/>
            </a:pPr>
            <a:endParaRPr lang="en-US" sz="1500" dirty="0" smtClean="0">
              <a:solidFill>
                <a:schemeClr val="tx1"/>
              </a:solidFill>
            </a:endParaRPr>
          </a:p>
          <a:p>
            <a:pPr marL="457200" lvl="2" indent="-457200">
              <a:lnSpc>
                <a:spcPct val="100000"/>
              </a:lnSpc>
              <a:buAutoNum type="arabicPeriod"/>
            </a:pPr>
            <a:r>
              <a:rPr lang="en-US" sz="2800" dirty="0" smtClean="0">
                <a:solidFill>
                  <a:schemeClr val="tx1"/>
                </a:solidFill>
              </a:rPr>
              <a:t>How can we make the HTTPS </a:t>
            </a:r>
            <a:br>
              <a:rPr lang="en-US" sz="2800" dirty="0" smtClean="0">
                <a:solidFill>
                  <a:schemeClr val="tx1"/>
                </a:solidFill>
              </a:rPr>
            </a:br>
            <a:r>
              <a:rPr lang="en-US" sz="2800" dirty="0" smtClean="0">
                <a:solidFill>
                  <a:schemeClr val="tx1"/>
                </a:solidFill>
              </a:rPr>
              <a:t>ecosystem more secure?</a:t>
            </a:r>
          </a:p>
          <a:p>
            <a:pPr marL="457200" lvl="2" indent="-457200">
              <a:lnSpc>
                <a:spcPct val="100000"/>
              </a:lnSpc>
              <a:buAutoNum type="arabicPeriod"/>
            </a:pPr>
            <a:endParaRPr lang="en-US" sz="2800" dirty="0">
              <a:solidFill>
                <a:schemeClr val="tx1"/>
              </a:solidFill>
            </a:endParaRPr>
          </a:p>
        </p:txBody>
      </p:sp>
      <p:sp>
        <p:nvSpPr>
          <p:cNvPr id="2" name="Text Placeholder 1"/>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6335950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aster light">
  <a:themeElements>
    <a:clrScheme name="Lorem">
      <a:dk1>
        <a:srgbClr val="303B41"/>
      </a:dk1>
      <a:lt1>
        <a:srgbClr val="F0F0F2"/>
      </a:lt1>
      <a:dk2>
        <a:srgbClr val="34ADEF"/>
      </a:dk2>
      <a:lt2>
        <a:srgbClr val="FFFFFF"/>
      </a:lt2>
      <a:accent1>
        <a:srgbClr val="303B41"/>
      </a:accent1>
      <a:accent2>
        <a:srgbClr val="A1A1AD"/>
      </a:accent2>
      <a:accent3>
        <a:srgbClr val="3A454B"/>
      </a:accent3>
      <a:accent4>
        <a:srgbClr val="CC6600"/>
      </a:accent4>
      <a:accent5>
        <a:srgbClr val="FFC000"/>
      </a:accent5>
      <a:accent6>
        <a:srgbClr val="F0F0F2"/>
      </a:accent6>
      <a:hlink>
        <a:srgbClr val="34ADEF"/>
      </a:hlink>
      <a:folHlink>
        <a:srgbClr val="34ADEF"/>
      </a:folHlink>
    </a:clrScheme>
    <a:fontScheme name="Museo Slab">
      <a:majorFont>
        <a:latin typeface="Museo Slab 500"/>
        <a:ea typeface=""/>
        <a:cs typeface=""/>
      </a:majorFont>
      <a:minorFont>
        <a:latin typeface="Museo Slab 500"/>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Master light">
  <a:themeElements>
    <a:clrScheme name="Lorem">
      <a:dk1>
        <a:srgbClr val="303B41"/>
      </a:dk1>
      <a:lt1>
        <a:srgbClr val="F0F0F2"/>
      </a:lt1>
      <a:dk2>
        <a:srgbClr val="34ADEF"/>
      </a:dk2>
      <a:lt2>
        <a:srgbClr val="FFFFFF"/>
      </a:lt2>
      <a:accent1>
        <a:srgbClr val="303B41"/>
      </a:accent1>
      <a:accent2>
        <a:srgbClr val="A1A1AD"/>
      </a:accent2>
      <a:accent3>
        <a:srgbClr val="3A454B"/>
      </a:accent3>
      <a:accent4>
        <a:srgbClr val="CC6600"/>
      </a:accent4>
      <a:accent5>
        <a:srgbClr val="FFC000"/>
      </a:accent5>
      <a:accent6>
        <a:srgbClr val="F0F0F2"/>
      </a:accent6>
      <a:hlink>
        <a:srgbClr val="34ADEF"/>
      </a:hlink>
      <a:folHlink>
        <a:srgbClr val="34ADEF"/>
      </a:folHlink>
    </a:clrScheme>
    <a:fontScheme name="Museo Slab">
      <a:majorFont>
        <a:latin typeface="Museo Slab 500"/>
        <a:ea typeface=""/>
        <a:cs typeface=""/>
      </a:majorFont>
      <a:minorFont>
        <a:latin typeface="Museo Slab 500"/>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aster dark">
  <a:themeElements>
    <a:clrScheme name="Lorem">
      <a:dk1>
        <a:srgbClr val="303B41"/>
      </a:dk1>
      <a:lt1>
        <a:srgbClr val="F0F0F2"/>
      </a:lt1>
      <a:dk2>
        <a:srgbClr val="34ADEF"/>
      </a:dk2>
      <a:lt2>
        <a:srgbClr val="FFFFFF"/>
      </a:lt2>
      <a:accent1>
        <a:srgbClr val="303B41"/>
      </a:accent1>
      <a:accent2>
        <a:srgbClr val="A1A1AD"/>
      </a:accent2>
      <a:accent3>
        <a:srgbClr val="3A454B"/>
      </a:accent3>
      <a:accent4>
        <a:srgbClr val="CC6600"/>
      </a:accent4>
      <a:accent5>
        <a:srgbClr val="FFC000"/>
      </a:accent5>
      <a:accent6>
        <a:srgbClr val="F0F0F2"/>
      </a:accent6>
      <a:hlink>
        <a:srgbClr val="34ADEF"/>
      </a:hlink>
      <a:folHlink>
        <a:srgbClr val="34ADEF"/>
      </a:folHlink>
    </a:clrScheme>
    <a:fontScheme name="Museo Slab">
      <a:majorFont>
        <a:latin typeface="Museo Slab 500"/>
        <a:ea typeface=""/>
        <a:cs typeface=""/>
      </a:majorFont>
      <a:minorFont>
        <a:latin typeface="Museo Slab 500"/>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11099</TotalTime>
  <Words>5452</Words>
  <Application>Microsoft Macintosh PowerPoint</Application>
  <PresentationFormat>On-screen Show (4:3)</PresentationFormat>
  <Paragraphs>768</Paragraphs>
  <Slides>66</Slides>
  <Notes>53</Notes>
  <HiddenSlides>0</HiddenSlides>
  <MMClips>0</MMClips>
  <ScaleCrop>false</ScaleCrop>
  <HeadingPairs>
    <vt:vector size="4" baseType="variant">
      <vt:variant>
        <vt:lpstr>Theme</vt:lpstr>
      </vt:variant>
      <vt:variant>
        <vt:i4>4</vt:i4>
      </vt:variant>
      <vt:variant>
        <vt:lpstr>Slide Titles</vt:lpstr>
      </vt:variant>
      <vt:variant>
        <vt:i4>66</vt:i4>
      </vt:variant>
    </vt:vector>
  </HeadingPairs>
  <TitlesOfParts>
    <vt:vector size="70" baseType="lpstr">
      <vt:lpstr>Master light</vt:lpstr>
      <vt:lpstr>Custom Design</vt:lpstr>
      <vt:lpstr>1_Master light</vt:lpstr>
      <vt:lpstr>Master dark</vt:lpstr>
      <vt:lpstr>PowerPoint Presentation</vt:lpstr>
      <vt:lpstr>HTTPS and TLS</vt:lpstr>
      <vt:lpstr>Talk Outline</vt:lpstr>
      <vt:lpstr>Certificate Authorities</vt:lpstr>
      <vt:lpstr>Intermediate Authorities</vt:lpstr>
      <vt:lpstr>Intermediate Authorities</vt:lpstr>
      <vt:lpstr>Intermediate Authorities</vt:lpstr>
      <vt:lpstr>Intermediate Authorities</vt:lpstr>
      <vt:lpstr>Talk Outline</vt:lpstr>
      <vt:lpstr>Dataset and Methodology</vt:lpstr>
      <vt:lpstr>Responsible Data Collection</vt:lpstr>
      <vt:lpstr>Talk Outline</vt:lpstr>
      <vt:lpstr>Identifying Trusted Authorities </vt:lpstr>
      <vt:lpstr>The Path to Power</vt:lpstr>
      <vt:lpstr>Distribution of Trust</vt:lpstr>
      <vt:lpstr>Talk Outline</vt:lpstr>
      <vt:lpstr>Misaligned Objectives</vt:lpstr>
      <vt:lpstr>Community Shortsightedness</vt:lpstr>
      <vt:lpstr>Client Deployment Difficulties</vt:lpstr>
      <vt:lpstr>Impact of the Lack of Oversight</vt:lpstr>
      <vt:lpstr>Talk Outline</vt:lpstr>
      <vt:lpstr>Moving Forward</vt:lpstr>
      <vt:lpstr>Conclusion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Neither Snow Nor Rain Nor MITM . . . An Empirical Analysis of Email Delivery Security </vt:lpstr>
      <vt:lpstr>SMTP Protocol </vt:lpstr>
      <vt:lpstr>Security Properties </vt:lpstr>
      <vt:lpstr>STARTTLS</vt:lpstr>
      <vt:lpstr>Mail Authentication </vt:lpstr>
      <vt:lpstr>Historical Gmail STARTTLS Support </vt:lpstr>
      <vt:lpstr>Cipher Suites for Inbound Gmail Traffic</vt:lpstr>
      <vt:lpstr>STARTTLS Deployment by Top Million Domains </vt:lpstr>
      <vt:lpstr>Certificates for Top Million Domains </vt:lpstr>
      <vt:lpstr>Popular Mail Transfer Agents (MTA) </vt:lpstr>
      <vt:lpstr>Fraudulent DNS Responses </vt:lpstr>
      <vt:lpstr>Gmail DKIM Errors </vt:lpstr>
      <vt:lpstr>IPv4 SMTP Scan Results </vt:lpstr>
      <vt:lpstr>Detecting STARTTLS Manipulation </vt:lpstr>
      <vt:lpstr>Countries Affected by STRATTLS Stripping</vt:lpstr>
    </vt:vector>
  </TitlesOfParts>
  <Manager/>
  <Company>University of Michigan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 Certificate Ecosystem</dc:title>
  <dc:subject/>
  <dc:creator>Zakir Durumeric</dc:creator>
  <cp:keywords/>
  <dc:description/>
  <cp:lastModifiedBy>Michael</cp:lastModifiedBy>
  <cp:revision>2403</cp:revision>
  <cp:lastPrinted>2013-08-05T17:04:08Z</cp:lastPrinted>
  <dcterms:created xsi:type="dcterms:W3CDTF">2011-04-02T17:19:46Z</dcterms:created>
  <dcterms:modified xsi:type="dcterms:W3CDTF">2015-09-25T20:22:38Z</dcterms:modified>
  <cp:category/>
</cp:coreProperties>
</file>